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75"/>
  </p:notesMasterIdLst>
  <p:sldIdLst>
    <p:sldId id="403" r:id="rId2"/>
    <p:sldId id="474" r:id="rId3"/>
    <p:sldId id="522" r:id="rId4"/>
    <p:sldId id="475" r:id="rId5"/>
    <p:sldId id="476" r:id="rId6"/>
    <p:sldId id="477" r:id="rId7"/>
    <p:sldId id="478" r:id="rId8"/>
    <p:sldId id="479" r:id="rId9"/>
    <p:sldId id="480" r:id="rId10"/>
    <p:sldId id="481" r:id="rId11"/>
    <p:sldId id="482" r:id="rId12"/>
    <p:sldId id="483" r:id="rId13"/>
    <p:sldId id="484" r:id="rId14"/>
    <p:sldId id="485" r:id="rId15"/>
    <p:sldId id="486" r:id="rId16"/>
    <p:sldId id="487" r:id="rId17"/>
    <p:sldId id="488" r:id="rId18"/>
    <p:sldId id="489" r:id="rId19"/>
    <p:sldId id="490" r:id="rId20"/>
    <p:sldId id="491" r:id="rId21"/>
    <p:sldId id="492" r:id="rId22"/>
    <p:sldId id="493" r:id="rId23"/>
    <p:sldId id="494" r:id="rId24"/>
    <p:sldId id="495" r:id="rId25"/>
    <p:sldId id="496" r:id="rId26"/>
    <p:sldId id="497" r:id="rId27"/>
    <p:sldId id="498" r:id="rId28"/>
    <p:sldId id="499" r:id="rId29"/>
    <p:sldId id="500" r:id="rId30"/>
    <p:sldId id="501" r:id="rId31"/>
    <p:sldId id="502" r:id="rId32"/>
    <p:sldId id="503" r:id="rId33"/>
    <p:sldId id="504" r:id="rId34"/>
    <p:sldId id="505" r:id="rId35"/>
    <p:sldId id="506" r:id="rId36"/>
    <p:sldId id="507" r:id="rId37"/>
    <p:sldId id="508" r:id="rId38"/>
    <p:sldId id="509" r:id="rId39"/>
    <p:sldId id="510" r:id="rId40"/>
    <p:sldId id="511" r:id="rId41"/>
    <p:sldId id="512" r:id="rId42"/>
    <p:sldId id="513" r:id="rId43"/>
    <p:sldId id="514" r:id="rId44"/>
    <p:sldId id="515" r:id="rId45"/>
    <p:sldId id="516" r:id="rId46"/>
    <p:sldId id="517" r:id="rId47"/>
    <p:sldId id="518" r:id="rId48"/>
    <p:sldId id="519" r:id="rId49"/>
    <p:sldId id="520" r:id="rId50"/>
    <p:sldId id="521" r:id="rId51"/>
    <p:sldId id="541" r:id="rId52"/>
    <p:sldId id="542" r:id="rId53"/>
    <p:sldId id="543" r:id="rId54"/>
    <p:sldId id="523" r:id="rId55"/>
    <p:sldId id="524" r:id="rId56"/>
    <p:sldId id="530" r:id="rId57"/>
    <p:sldId id="531" r:id="rId58"/>
    <p:sldId id="535" r:id="rId59"/>
    <p:sldId id="536" r:id="rId60"/>
    <p:sldId id="537" r:id="rId61"/>
    <p:sldId id="538" r:id="rId62"/>
    <p:sldId id="539" r:id="rId63"/>
    <p:sldId id="540" r:id="rId64"/>
    <p:sldId id="532" r:id="rId65"/>
    <p:sldId id="533" r:id="rId66"/>
    <p:sldId id="534" r:id="rId67"/>
    <p:sldId id="544" r:id="rId68"/>
    <p:sldId id="545" r:id="rId69"/>
    <p:sldId id="546" r:id="rId70"/>
    <p:sldId id="547" r:id="rId71"/>
    <p:sldId id="548" r:id="rId72"/>
    <p:sldId id="549" r:id="rId73"/>
    <p:sldId id="550"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57" autoAdjust="0"/>
    <p:restoredTop sz="94660"/>
  </p:normalViewPr>
  <p:slideViewPr>
    <p:cSldViewPr>
      <p:cViewPr varScale="1">
        <p:scale>
          <a:sx n="71" d="100"/>
          <a:sy n="71" d="100"/>
        </p:scale>
        <p:origin x="121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7.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8.png"/></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image" Target="../media/image19.png"/></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image" Target="../media/image2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60C185-6DBB-4A5D-8915-4CE2A930D055}" type="datetimeFigureOut">
              <a:rPr lang="en-US" smtClean="0"/>
              <a:pPr/>
              <a:t>9/19/2016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1A7373-0BB9-40B8-B3B3-740C32145B00}" type="slidenum">
              <a:rPr lang="en-US" smtClean="0"/>
              <a:pPr/>
              <a:t>‹#›</a:t>
            </a:fld>
            <a:endParaRPr lang="en-US"/>
          </a:p>
        </p:txBody>
      </p:sp>
    </p:spTree>
    <p:extLst>
      <p:ext uri="{BB962C8B-B14F-4D97-AF65-F5344CB8AC3E}">
        <p14:creationId xmlns:p14="http://schemas.microsoft.com/office/powerpoint/2010/main" val="1261395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C7E46A-055E-46C4-9792-A8B7EE4AF32B}" type="slidenum">
              <a:rPr lang="en-US"/>
              <a:pPr/>
              <a:t>67</a:t>
            </a:fld>
            <a:endParaRPr lang="en-US"/>
          </a:p>
        </p:txBody>
      </p:sp>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95988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8E1D6A-9C3A-4E99-9C08-62D4E774CCE6}" type="slidenum">
              <a:rPr lang="en-US"/>
              <a:pPr/>
              <a:t>68</a:t>
            </a:fld>
            <a:endParaRPr lang="en-US"/>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54962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CEC724-C5E2-4D57-B766-5F68EE5BF9D8}" type="slidenum">
              <a:rPr lang="en-US"/>
              <a:pPr/>
              <a:t>69</a:t>
            </a:fld>
            <a:endParaRPr lang="en-US"/>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56415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73691F-A89D-4B15-B316-DF653D1B8409}" type="slidenum">
              <a:rPr lang="en-US"/>
              <a:pPr/>
              <a:t>70</a:t>
            </a:fld>
            <a:endParaRPr lang="en-US"/>
          </a:p>
        </p:txBody>
      </p:sp>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60543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BFF044-E1D5-46DB-A785-D6DCB7D7CF2B}" type="slidenum">
              <a:rPr lang="en-US"/>
              <a:pPr/>
              <a:t>71</a:t>
            </a:fld>
            <a:endParaRPr lang="en-US"/>
          </a:p>
        </p:txBody>
      </p:sp>
      <p:sp>
        <p:nvSpPr>
          <p:cNvPr id="183298"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637228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72C51D-1C19-4382-8181-B042A2453765}" type="slidenum">
              <a:rPr lang="en-US"/>
              <a:pPr/>
              <a:t>72</a:t>
            </a:fld>
            <a:endParaRPr lang="en-US"/>
          </a:p>
        </p:txBody>
      </p:sp>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24750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098" name="Group 2"/>
          <p:cNvGrpSpPr>
            <a:grpSpLocks/>
          </p:cNvGrpSpPr>
          <p:nvPr/>
        </p:nvGrpSpPr>
        <p:grpSpPr bwMode="auto">
          <a:xfrm>
            <a:off x="-3175" y="2438400"/>
            <a:ext cx="9147175" cy="1063625"/>
            <a:chOff x="-2" y="1536"/>
            <a:chExt cx="5762" cy="670"/>
          </a:xfrm>
        </p:grpSpPr>
        <p:grpSp>
          <p:nvGrpSpPr>
            <p:cNvPr id="4099" name="Group 3"/>
            <p:cNvGrpSpPr>
              <a:grpSpLocks/>
            </p:cNvGrpSpPr>
            <p:nvPr/>
          </p:nvGrpSpPr>
          <p:grpSpPr bwMode="auto">
            <a:xfrm flipH="1">
              <a:off x="-2" y="1562"/>
              <a:ext cx="5762" cy="638"/>
              <a:chOff x="-2" y="1562"/>
              <a:chExt cx="5762" cy="638"/>
            </a:xfrm>
          </p:grpSpPr>
          <p:sp>
            <p:nvSpPr>
              <p:cNvPr id="4100"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1"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2"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3"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4"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5"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6"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7"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8"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9"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0"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1"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2"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3"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4"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5"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6"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7"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8"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19" name="Freeform 23"/>
            <p:cNvSpPr>
              <a:spLocks/>
            </p:cNvSpPr>
            <p:nvPr/>
          </p:nvSpPr>
          <p:spPr bwMode="ltGray">
            <a:xfrm flipH="1">
              <a:off x="-2" y="1536"/>
              <a:ext cx="5762"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20" name="Freeform 24"/>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21" name="Rectangle 25"/>
          <p:cNvSpPr>
            <a:spLocks noGrp="1" noChangeArrowheads="1"/>
          </p:cNvSpPr>
          <p:nvPr>
            <p:ph type="ctrTitle"/>
          </p:nvPr>
        </p:nvSpPr>
        <p:spPr>
          <a:xfrm>
            <a:off x="1173163" y="198438"/>
            <a:ext cx="7772400" cy="2286000"/>
          </a:xfrm>
        </p:spPr>
        <p:txBody>
          <a:bodyPr anchor="b">
            <a:spAutoFit/>
          </a:bodyPr>
          <a:lstStyle>
            <a:lvl1pPr>
              <a:defRPr sz="7200"/>
            </a:lvl1pPr>
          </a:lstStyle>
          <a:p>
            <a:pPr lvl="0"/>
            <a:r>
              <a:rPr lang="en-US" noProof="0" smtClean="0"/>
              <a:t>Click to edit Master title style</a:t>
            </a:r>
          </a:p>
        </p:txBody>
      </p:sp>
      <p:sp>
        <p:nvSpPr>
          <p:cNvPr id="4122" name="Rectangle 26"/>
          <p:cNvSpPr>
            <a:spLocks noGrp="1" noChangeArrowheads="1"/>
          </p:cNvSpPr>
          <p:nvPr>
            <p:ph type="subTitle" idx="1"/>
          </p:nvPr>
        </p:nvSpPr>
        <p:spPr>
          <a:xfrm>
            <a:off x="1166813" y="3886200"/>
            <a:ext cx="6400800" cy="1752600"/>
          </a:xfrm>
        </p:spPr>
        <p:txBody>
          <a:bodyPr/>
          <a:lstStyle>
            <a:lvl1pPr marL="0" indent="0">
              <a:buFont typeface="Wingdings" pitchFamily="2" charset="2"/>
              <a:buNone/>
              <a:defRPr sz="4000"/>
            </a:lvl1pPr>
          </a:lstStyle>
          <a:p>
            <a:pPr lvl="0"/>
            <a:r>
              <a:rPr lang="en-US" noProof="0" smtClean="0"/>
              <a:t>Click to edit Master subtitle style</a:t>
            </a:r>
          </a:p>
        </p:txBody>
      </p:sp>
      <p:sp>
        <p:nvSpPr>
          <p:cNvPr id="4123" name="Rectangle 27"/>
          <p:cNvSpPr>
            <a:spLocks noGrp="1" noChangeArrowheads="1"/>
          </p:cNvSpPr>
          <p:nvPr>
            <p:ph type="dt" sz="half" idx="2"/>
          </p:nvPr>
        </p:nvSpPr>
        <p:spPr>
          <a:xfrm>
            <a:off x="1166813" y="6248400"/>
            <a:ext cx="1905000" cy="457200"/>
          </a:xfrm>
        </p:spPr>
        <p:txBody>
          <a:bodyPr/>
          <a:lstStyle>
            <a:lvl1pPr>
              <a:defRPr>
                <a:solidFill>
                  <a:srgbClr val="000000"/>
                </a:solidFill>
              </a:defRPr>
            </a:lvl1pPr>
          </a:lstStyle>
          <a:p>
            <a:endParaRPr lang="en-US"/>
          </a:p>
        </p:txBody>
      </p:sp>
      <p:sp>
        <p:nvSpPr>
          <p:cNvPr id="4124" name="Rectangle 28"/>
          <p:cNvSpPr>
            <a:spLocks noGrp="1" noChangeArrowheads="1"/>
          </p:cNvSpPr>
          <p:nvPr>
            <p:ph type="ftr" sz="quarter" idx="3"/>
          </p:nvPr>
        </p:nvSpPr>
        <p:spPr/>
        <p:txBody>
          <a:bodyPr/>
          <a:lstStyle>
            <a:lvl1pPr>
              <a:defRPr>
                <a:solidFill>
                  <a:srgbClr val="000000"/>
                </a:solidFill>
              </a:defRPr>
            </a:lvl1pPr>
          </a:lstStyle>
          <a:p>
            <a:endParaRPr lang="en-US"/>
          </a:p>
        </p:txBody>
      </p:sp>
      <p:sp>
        <p:nvSpPr>
          <p:cNvPr id="4125" name="Rectangle 29"/>
          <p:cNvSpPr>
            <a:spLocks noGrp="1" noChangeArrowheads="1"/>
          </p:cNvSpPr>
          <p:nvPr>
            <p:ph type="sldNum" sz="quarter" idx="4"/>
          </p:nvPr>
        </p:nvSpPr>
        <p:spPr/>
        <p:txBody>
          <a:bodyPr/>
          <a:lstStyle>
            <a:lvl1pPr>
              <a:defRPr>
                <a:solidFill>
                  <a:srgbClr val="000000"/>
                </a:solidFill>
              </a:defRPr>
            </a:lvl1pPr>
          </a:lstStyle>
          <a:p>
            <a:fld id="{7E23C4DD-84EF-4A2D-B2D1-F6510E10E43F}" type="slidenum">
              <a:rPr lang="en-US"/>
              <a:pPr/>
              <a:t>‹#›</a:t>
            </a:fld>
            <a:endParaRPr lang="en-US"/>
          </a:p>
        </p:txBody>
      </p:sp>
    </p:spTree>
    <p:extLst>
      <p:ext uri="{BB962C8B-B14F-4D97-AF65-F5344CB8AC3E}">
        <p14:creationId xmlns:p14="http://schemas.microsoft.com/office/powerpoint/2010/main" val="1827782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C7590CD-2A9A-4C8C-ABC6-5C86096672E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42805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A5AA234-30EB-4614-95AE-79217001EC1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33547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76600" y="381000"/>
            <a:ext cx="55626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752600"/>
            <a:ext cx="40767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38700" y="1752600"/>
            <a:ext cx="40767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2766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010400" y="6248400"/>
            <a:ext cx="1905000" cy="457200"/>
          </a:xfrm>
        </p:spPr>
        <p:txBody>
          <a:bodyPr/>
          <a:lstStyle>
            <a:lvl1pPr>
              <a:defRPr/>
            </a:lvl1pPr>
          </a:lstStyle>
          <a:p>
            <a:fld id="{8B96E4D7-6E36-4F7D-B687-581D1ACC769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2A65DB2-FBE4-4C6B-AB5F-16C7B0F960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42224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32F9893-ACF1-4840-98C2-3B1105EFA5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42293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A93BAA6-F951-45CC-98CE-75AEB23FB7D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51200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8171341-A33B-4BF2-B9DD-C993F71C6A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4499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96378E5E-87E3-4DDF-AB6B-E60C231782A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303189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2FB7740-B9C3-4DDE-A332-F2EEAC91980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080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55A1BEC5-B436-426D-8C17-07CBDE7EFD2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27457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31BECDB-A967-4533-967A-908E0D78E83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14995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4763"/>
            <a:ext cx="1063625" cy="6858001"/>
            <a:chOff x="0" y="-3"/>
            <a:chExt cx="670" cy="4320"/>
          </a:xfrm>
        </p:grpSpPr>
        <p:grpSp>
          <p:nvGrpSpPr>
            <p:cNvPr id="3075" name="Group 3"/>
            <p:cNvGrpSpPr>
              <a:grpSpLocks/>
            </p:cNvGrpSpPr>
            <p:nvPr/>
          </p:nvGrpSpPr>
          <p:grpSpPr bwMode="auto">
            <a:xfrm rot="16200000" flipH="1">
              <a:off x="-1815" y="1838"/>
              <a:ext cx="4320" cy="638"/>
              <a:chOff x="-2" y="1562"/>
              <a:chExt cx="5762" cy="638"/>
            </a:xfrm>
          </p:grpSpPr>
          <p:sp>
            <p:nvSpPr>
              <p:cNvPr id="3076"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7"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8"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9"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0"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1"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2"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3"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4"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5"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6"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7"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8"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9"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0"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1"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2"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3"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4"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5" name="Freeform 23"/>
            <p:cNvSpPr>
              <a:spLocks/>
            </p:cNvSpPr>
            <p:nvPr/>
          </p:nvSpPr>
          <p:spPr bwMode="ltGray">
            <a:xfrm rot="16200000" flipH="1">
              <a:off x="-1954" y="1951"/>
              <a:ext cx="4320"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6" name="Freeform 24"/>
            <p:cNvSpPr>
              <a:spLocks/>
            </p:cNvSpPr>
            <p:nvPr/>
          </p:nvSpPr>
          <p:spPr bwMode="ltGray">
            <a:xfrm rot="16200000" flipH="1">
              <a:off x="-1584" y="2062"/>
              <a:ext cx="4319"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7" name="Rectangle 25"/>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98" name="Rectangle 26"/>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99" name="Rectangle 27"/>
          <p:cNvSpPr>
            <a:spLocks noGrp="1" noChangeArrowheads="1"/>
          </p:cNvSpPr>
          <p:nvPr>
            <p:ph type="dt" sz="half" idx="2"/>
          </p:nvPr>
        </p:nvSpPr>
        <p:spPr bwMode="auto">
          <a:xfrm>
            <a:off x="1173163" y="6265863"/>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pPr fontAlgn="base">
              <a:spcAft>
                <a:spcPct val="0"/>
              </a:spcAft>
            </a:pPr>
            <a:endParaRPr lang="en-US" smtClean="0">
              <a:solidFill>
                <a:srgbClr val="000000"/>
              </a:solidFill>
            </a:endParaRPr>
          </a:p>
        </p:txBody>
      </p:sp>
      <p:sp>
        <p:nvSpPr>
          <p:cNvPr id="3100" name="Rectangle 28"/>
          <p:cNvSpPr>
            <a:spLocks noGrp="1" noChangeArrowheads="1"/>
          </p:cNvSpPr>
          <p:nvPr>
            <p:ph type="ftr" sz="quarter" idx="3"/>
          </p:nvPr>
        </p:nvSpPr>
        <p:spPr bwMode="auto">
          <a:xfrm>
            <a:off x="35814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pPr fontAlgn="base">
              <a:spcAft>
                <a:spcPct val="0"/>
              </a:spcAft>
            </a:pPr>
            <a:endParaRPr lang="en-US" smtClean="0">
              <a:solidFill>
                <a:srgbClr val="000000"/>
              </a:solidFill>
            </a:endParaRPr>
          </a:p>
        </p:txBody>
      </p:sp>
      <p:sp>
        <p:nvSpPr>
          <p:cNvPr id="3101" name="Rectangle 29"/>
          <p:cNvSpPr>
            <a:spLocks noGrp="1" noChangeArrowheads="1"/>
          </p:cNvSpPr>
          <p:nvPr>
            <p:ph type="sldNum" sz="quarter" idx="4"/>
          </p:nvPr>
        </p:nvSpPr>
        <p:spPr bwMode="auto">
          <a:xfrm>
            <a:off x="70104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atin typeface="+mn-lt"/>
              </a:defRPr>
            </a:lvl1pPr>
          </a:lstStyle>
          <a:p>
            <a:pPr fontAlgn="base">
              <a:spcAft>
                <a:spcPct val="0"/>
              </a:spcAft>
            </a:pPr>
            <a:fld id="{2A5DBDCE-CB27-4C2A-8850-0231848D0897}" type="slidenum">
              <a:rPr lang="en-US" smtClean="0">
                <a:solidFill>
                  <a:srgbClr val="000000"/>
                </a:solidFill>
              </a:rPr>
              <a:pPr fontAlgn="base">
                <a:spcAft>
                  <a:spcPct val="0"/>
                </a:spcAft>
              </a:pPr>
              <a:t>‹#›</a:t>
            </a:fld>
            <a:endParaRPr lang="en-US" smtClean="0">
              <a:solidFill>
                <a:srgbClr val="000000"/>
              </a:solidFill>
            </a:endParaRPr>
          </a:p>
        </p:txBody>
      </p:sp>
    </p:spTree>
    <p:extLst>
      <p:ext uri="{BB962C8B-B14F-4D97-AF65-F5344CB8AC3E}">
        <p14:creationId xmlns:p14="http://schemas.microsoft.com/office/powerpoint/2010/main" val="358966829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accent1"/>
        </a:buClr>
        <a:buSzPct val="8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7.png"/></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8.png"/></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0.png"/><Relationship Id="rId5" Type="http://schemas.openxmlformats.org/officeDocument/2006/relationships/oleObject" Target="../embeddings/oleObject4.bin"/><Relationship Id="rId4" Type="http://schemas.openxmlformats.org/officeDocument/2006/relationships/image" Target="../media/image19.png"/></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2.png"/><Relationship Id="rId5" Type="http://schemas.openxmlformats.org/officeDocument/2006/relationships/oleObject" Target="../embeddings/oleObject6.bin"/><Relationship Id="rId4" Type="http://schemas.openxmlformats.org/officeDocument/2006/relationships/image" Target="../media/image21.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066800" y="2286000"/>
            <a:ext cx="7772400" cy="1143000"/>
          </a:xfrm>
        </p:spPr>
        <p:txBody>
          <a:bodyPr/>
          <a:lstStyle/>
          <a:p>
            <a:pPr algn="ctr"/>
            <a:r>
              <a:rPr lang="en-GB" dirty="0"/>
              <a:t>Data Structures and </a:t>
            </a:r>
            <a:r>
              <a:rPr lang="en-GB" dirty="0" smtClean="0"/>
              <a:t>Algorithms</a:t>
            </a:r>
            <a:br>
              <a:rPr lang="en-GB" dirty="0" smtClean="0"/>
            </a:br>
            <a:r>
              <a:rPr lang="en-GB" dirty="0" smtClean="0"/>
              <a:t>IT12112</a:t>
            </a:r>
            <a:endParaRPr lang="en-GB" dirty="0"/>
          </a:p>
        </p:txBody>
      </p:sp>
      <p:sp>
        <p:nvSpPr>
          <p:cNvPr id="3" name="TextBox 2"/>
          <p:cNvSpPr txBox="1"/>
          <p:nvPr/>
        </p:nvSpPr>
        <p:spPr>
          <a:xfrm>
            <a:off x="6019800" y="4495800"/>
            <a:ext cx="2362200" cy="584775"/>
          </a:xfrm>
          <a:prstGeom prst="rect">
            <a:avLst/>
          </a:prstGeom>
          <a:noFill/>
        </p:spPr>
        <p:txBody>
          <a:bodyPr wrap="square" rtlCol="0">
            <a:spAutoFit/>
          </a:bodyPr>
          <a:lstStyle/>
          <a:p>
            <a:r>
              <a:rPr lang="en-US" sz="3200" dirty="0" smtClean="0">
                <a:solidFill>
                  <a:schemeClr val="accent2">
                    <a:lumMod val="75000"/>
                  </a:schemeClr>
                </a:solidFill>
              </a:rPr>
              <a:t>Lecture 4</a:t>
            </a:r>
            <a:endParaRPr lang="en-US" sz="3200" dirty="0">
              <a:solidFill>
                <a:schemeClr val="accent2">
                  <a:lumMod val="75000"/>
                </a:schemeClr>
              </a:solidFill>
            </a:endParaRPr>
          </a:p>
        </p:txBody>
      </p:sp>
      <p:sp>
        <p:nvSpPr>
          <p:cNvPr id="2" name="TextBox 1"/>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8009907-992C-4918-86F8-5BBFD6B19036}" type="slidenum">
              <a:rPr lang="en-US"/>
              <a:pPr/>
              <a:t>10</a:t>
            </a:fld>
            <a:endParaRPr lang="en-US"/>
          </a:p>
        </p:txBody>
      </p:sp>
      <p:sp>
        <p:nvSpPr>
          <p:cNvPr id="9218" name="Rectangle 2"/>
          <p:cNvSpPr>
            <a:spLocks noGrp="1" noChangeArrowheads="1"/>
          </p:cNvSpPr>
          <p:nvPr>
            <p:ph type="title"/>
          </p:nvPr>
        </p:nvSpPr>
        <p:spPr>
          <a:xfrm>
            <a:off x="1143000" y="0"/>
            <a:ext cx="7772400" cy="1143000"/>
          </a:xfrm>
        </p:spPr>
        <p:txBody>
          <a:bodyPr/>
          <a:lstStyle/>
          <a:p>
            <a:r>
              <a:rPr lang="en-US" b="1" dirty="0">
                <a:cs typeface="Times New Roman" pitchFamily="18" charset="0"/>
              </a:rPr>
              <a:t>Declarations</a:t>
            </a:r>
            <a:endParaRPr lang="en-US" dirty="0">
              <a:cs typeface="Times New Roman" pitchFamily="18" charset="0"/>
            </a:endParaRPr>
          </a:p>
        </p:txBody>
      </p:sp>
      <p:sp>
        <p:nvSpPr>
          <p:cNvPr id="9219" name="Rectangle 3"/>
          <p:cNvSpPr>
            <a:spLocks noGrp="1" noChangeArrowheads="1"/>
          </p:cNvSpPr>
          <p:nvPr>
            <p:ph type="body" idx="1"/>
          </p:nvPr>
        </p:nvSpPr>
        <p:spPr>
          <a:xfrm>
            <a:off x="990600" y="1219200"/>
            <a:ext cx="7772400" cy="1143000"/>
          </a:xfrm>
        </p:spPr>
        <p:txBody>
          <a:bodyPr/>
          <a:lstStyle/>
          <a:p>
            <a:r>
              <a:rPr lang="en-US" dirty="0">
                <a:cs typeface="Times New Roman" pitchFamily="18" charset="0"/>
              </a:rPr>
              <a:t>The next step is to declare a pointer to serve as the list head, as shown below. </a:t>
            </a:r>
          </a:p>
        </p:txBody>
      </p:sp>
      <p:sp>
        <p:nvSpPr>
          <p:cNvPr id="9220" name="Text Box 4"/>
          <p:cNvSpPr txBox="1">
            <a:spLocks noChangeArrowheads="1"/>
          </p:cNvSpPr>
          <p:nvPr/>
        </p:nvSpPr>
        <p:spPr bwMode="auto">
          <a:xfrm>
            <a:off x="1143000" y="2514600"/>
            <a:ext cx="6705600" cy="523220"/>
          </a:xfrm>
          <a:prstGeom prst="rect">
            <a:avLst/>
          </a:prstGeom>
          <a:noFill/>
          <a:ln w="9525">
            <a:noFill/>
            <a:miter lim="800000"/>
            <a:headEnd/>
            <a:tailEnd/>
          </a:ln>
          <a:effectLst/>
        </p:spPr>
        <p:txBody>
          <a:bodyPr>
            <a:spAutoFit/>
          </a:bodyPr>
          <a:lstStyle/>
          <a:p>
            <a:pPr>
              <a:spcBef>
                <a:spcPct val="50000"/>
              </a:spcBef>
            </a:pPr>
            <a:r>
              <a:rPr lang="en-US" sz="2800" dirty="0">
                <a:latin typeface="Courier New" pitchFamily="49" charset="0"/>
                <a:cs typeface="Courier New" pitchFamily="49" charset="0"/>
              </a:rPr>
              <a:t>		</a:t>
            </a:r>
            <a:r>
              <a:rPr lang="en-US" sz="2800" dirty="0" err="1">
                <a:latin typeface="Courier New" pitchFamily="49" charset="0"/>
                <a:cs typeface="Courier New" pitchFamily="49" charset="0"/>
              </a:rPr>
              <a:t>ListNode</a:t>
            </a:r>
            <a:r>
              <a:rPr lang="en-US" sz="2800" dirty="0">
                <a:latin typeface="Courier New" pitchFamily="49" charset="0"/>
                <a:cs typeface="Courier New" pitchFamily="49" charset="0"/>
              </a:rPr>
              <a:t> *head;</a:t>
            </a:r>
            <a:endParaRPr lang="en-US" sz="2800" dirty="0"/>
          </a:p>
        </p:txBody>
      </p:sp>
      <p:sp>
        <p:nvSpPr>
          <p:cNvPr id="9221" name="Rectangle 5"/>
          <p:cNvSpPr>
            <a:spLocks noChangeArrowheads="1"/>
          </p:cNvSpPr>
          <p:nvPr/>
        </p:nvSpPr>
        <p:spPr bwMode="auto">
          <a:xfrm>
            <a:off x="1066800" y="3352800"/>
            <a:ext cx="8077200" cy="1143000"/>
          </a:xfrm>
          <a:prstGeom prst="rect">
            <a:avLst/>
          </a:prstGeom>
          <a:noFill/>
          <a:ln w="9525">
            <a:noFill/>
            <a:miter lim="800000"/>
            <a:headEnd/>
            <a:tailEnd/>
          </a:ln>
          <a:effectLst/>
        </p:spPr>
        <p:txBody>
          <a:bodyPr/>
          <a:lstStyle/>
          <a:p>
            <a:pPr marL="342900" indent="-342900">
              <a:spcBef>
                <a:spcPct val="20000"/>
              </a:spcBef>
              <a:buFontTx/>
              <a:buChar char="•"/>
            </a:pPr>
            <a:r>
              <a:rPr lang="en-US" sz="3200" dirty="0">
                <a:cs typeface="Times New Roman" pitchFamily="18" charset="0"/>
              </a:rPr>
              <a:t>Once you have declared a node data structure and have created a NULL head pointer, you have an empty linked list. </a:t>
            </a:r>
          </a:p>
          <a:p>
            <a:pPr marL="342900" indent="-342900">
              <a:spcBef>
                <a:spcPct val="20000"/>
              </a:spcBef>
              <a:buFontTx/>
              <a:buChar char="•"/>
            </a:pPr>
            <a:r>
              <a:rPr lang="en-US" sz="3200" dirty="0">
                <a:cs typeface="Times New Roman" pitchFamily="18" charset="0"/>
              </a:rPr>
              <a:t>The next step is to implement </a:t>
            </a:r>
            <a:r>
              <a:rPr lang="en-US" sz="3200" dirty="0" smtClean="0">
                <a:cs typeface="Times New Roman" pitchFamily="18" charset="0"/>
              </a:rPr>
              <a:t>operations </a:t>
            </a:r>
            <a:r>
              <a:rPr lang="en-US" sz="3200" dirty="0">
                <a:cs typeface="Times New Roman" pitchFamily="18" charset="0"/>
              </a:rPr>
              <a:t>with the list.</a:t>
            </a:r>
          </a:p>
        </p:txBody>
      </p:sp>
      <p:sp>
        <p:nvSpPr>
          <p:cNvPr id="7" name="TextBox 6"/>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1FD12C5-9146-4BBD-A872-CF35942F5DF7}" type="slidenum">
              <a:rPr lang="en-US"/>
              <a:pPr/>
              <a:t>11</a:t>
            </a:fld>
            <a:endParaRPr lang="en-US"/>
          </a:p>
        </p:txBody>
      </p:sp>
      <p:sp>
        <p:nvSpPr>
          <p:cNvPr id="10242" name="Rectangle 2"/>
          <p:cNvSpPr>
            <a:spLocks noGrp="1" noChangeArrowheads="1"/>
          </p:cNvSpPr>
          <p:nvPr>
            <p:ph type="title"/>
          </p:nvPr>
        </p:nvSpPr>
        <p:spPr>
          <a:xfrm>
            <a:off x="1371600" y="304800"/>
            <a:ext cx="7772400" cy="1143000"/>
          </a:xfrm>
        </p:spPr>
        <p:txBody>
          <a:bodyPr/>
          <a:lstStyle/>
          <a:p>
            <a:r>
              <a:rPr lang="en-US" b="1" dirty="0">
                <a:cs typeface="Times New Roman" pitchFamily="18" charset="0"/>
              </a:rPr>
              <a:t>	Linked List Operations </a:t>
            </a:r>
            <a:endParaRPr lang="en-US" dirty="0">
              <a:cs typeface="Times New Roman" pitchFamily="18" charset="0"/>
            </a:endParaRPr>
          </a:p>
        </p:txBody>
      </p:sp>
      <p:sp>
        <p:nvSpPr>
          <p:cNvPr id="10243" name="Rectangle 3"/>
          <p:cNvSpPr>
            <a:spLocks noGrp="1" noChangeArrowheads="1"/>
          </p:cNvSpPr>
          <p:nvPr>
            <p:ph type="body" idx="1"/>
          </p:nvPr>
        </p:nvSpPr>
        <p:spPr>
          <a:xfrm>
            <a:off x="990600" y="2057400"/>
            <a:ext cx="7772400" cy="762000"/>
          </a:xfrm>
        </p:spPr>
        <p:txBody>
          <a:bodyPr>
            <a:noAutofit/>
          </a:bodyPr>
          <a:lstStyle/>
          <a:p>
            <a:pPr>
              <a:lnSpc>
                <a:spcPct val="90000"/>
              </a:lnSpc>
            </a:pPr>
            <a:r>
              <a:rPr lang="en-US" sz="2800" dirty="0">
                <a:cs typeface="Times New Roman" pitchFamily="18" charset="0"/>
              </a:rPr>
              <a:t>We will use the following class declaration (on the next slide), which is stored </a:t>
            </a:r>
            <a:r>
              <a:rPr lang="en-US" sz="2800" dirty="0" smtClean="0">
                <a:cs typeface="Times New Roman" pitchFamily="18" charset="0"/>
              </a:rPr>
              <a:t>in</a:t>
            </a:r>
          </a:p>
          <a:p>
            <a:pPr>
              <a:lnSpc>
                <a:spcPct val="90000"/>
              </a:lnSpc>
            </a:pPr>
            <a:endParaRPr lang="en-US" sz="2800" dirty="0" smtClean="0">
              <a:cs typeface="Times New Roman" pitchFamily="18" charset="0"/>
            </a:endParaRPr>
          </a:p>
          <a:p>
            <a:pPr>
              <a:lnSpc>
                <a:spcPct val="90000"/>
              </a:lnSpc>
              <a:buNone/>
            </a:pPr>
            <a:r>
              <a:rPr lang="en-US" sz="2800" dirty="0" smtClean="0">
                <a:cs typeface="Times New Roman" pitchFamily="18" charset="0"/>
              </a:rPr>
              <a:t>      </a:t>
            </a:r>
            <a:r>
              <a:rPr lang="en-US" sz="2800" dirty="0" err="1">
                <a:latin typeface="Courier New" pitchFamily="49" charset="0"/>
                <a:cs typeface="Courier New" pitchFamily="49" charset="0"/>
              </a:rPr>
              <a:t>FloatList.h</a:t>
            </a:r>
            <a:r>
              <a:rPr lang="en-US" sz="2800" dirty="0">
                <a:cs typeface="Times New Roman" pitchFamily="18" charset="0"/>
              </a:rPr>
              <a:t>.</a:t>
            </a:r>
          </a:p>
          <a:p>
            <a:pPr>
              <a:lnSpc>
                <a:spcPct val="90000"/>
              </a:lnSpc>
              <a:buFontTx/>
              <a:buNone/>
            </a:pPr>
            <a:endParaRPr lang="en-US" sz="2800" dirty="0"/>
          </a:p>
        </p:txBody>
      </p:sp>
      <p:sp>
        <p:nvSpPr>
          <p:cNvPr id="10244" name="Text Box 4"/>
          <p:cNvSpPr txBox="1">
            <a:spLocks noChangeArrowheads="1"/>
          </p:cNvSpPr>
          <p:nvPr/>
        </p:nvSpPr>
        <p:spPr bwMode="auto">
          <a:xfrm>
            <a:off x="609600" y="2819400"/>
            <a:ext cx="7772400" cy="457200"/>
          </a:xfrm>
          <a:prstGeom prst="rect">
            <a:avLst/>
          </a:prstGeom>
          <a:noFill/>
          <a:ln w="9525">
            <a:noFill/>
            <a:miter lim="800000"/>
            <a:headEnd/>
            <a:tailEnd/>
          </a:ln>
          <a:effectLst/>
        </p:spPr>
        <p:txBody>
          <a:bodyPr>
            <a:spAutoFit/>
          </a:bodyPr>
          <a:lstStyle/>
          <a:p>
            <a:pPr>
              <a:spcBef>
                <a:spcPct val="50000"/>
              </a:spcBef>
            </a:pPr>
            <a:endParaRPr lang="en-US"/>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2"/>
          </p:nvPr>
        </p:nvSpPr>
        <p:spPr/>
        <p:txBody>
          <a:bodyPr/>
          <a:lstStyle/>
          <a:p>
            <a:fld id="{BCCA0C93-11E2-447F-8907-3CAE2D7DCFC3}" type="slidenum">
              <a:rPr lang="en-US"/>
              <a:pPr/>
              <a:t>12</a:t>
            </a:fld>
            <a:endParaRPr lang="en-US"/>
          </a:p>
        </p:txBody>
      </p:sp>
      <p:sp>
        <p:nvSpPr>
          <p:cNvPr id="11266" name="Text Box 2"/>
          <p:cNvSpPr txBox="1">
            <a:spLocks noChangeArrowheads="1"/>
          </p:cNvSpPr>
          <p:nvPr/>
        </p:nvSpPr>
        <p:spPr bwMode="auto">
          <a:xfrm>
            <a:off x="1219200" y="228600"/>
            <a:ext cx="8534400" cy="6247864"/>
          </a:xfrm>
          <a:prstGeom prst="rect">
            <a:avLst/>
          </a:prstGeom>
          <a:noFill/>
          <a:ln w="9525">
            <a:noFill/>
            <a:miter lim="800000"/>
            <a:headEnd/>
            <a:tailEnd/>
          </a:ln>
          <a:effectLst/>
        </p:spPr>
        <p:txBody>
          <a:bodyPr>
            <a:spAutoFit/>
          </a:bodyPr>
          <a:lstStyle/>
          <a:p>
            <a:pPr>
              <a:spcBef>
                <a:spcPct val="50000"/>
              </a:spcBef>
            </a:pPr>
            <a:r>
              <a:rPr lang="en-US" sz="2000" dirty="0">
                <a:latin typeface="Courier New" pitchFamily="49" charset="0"/>
                <a:cs typeface="Courier New" pitchFamily="49" charset="0"/>
              </a:rPr>
              <a:t>class </a:t>
            </a:r>
            <a:r>
              <a:rPr lang="en-US" sz="2000" dirty="0" err="1">
                <a:latin typeface="Courier New" pitchFamily="49" charset="0"/>
                <a:cs typeface="Courier New" pitchFamily="49" charset="0"/>
              </a:rPr>
              <a:t>FloatList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private:</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Declare a structure for the list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struct</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ListNode</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float value;</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struct</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ListNode</a:t>
            </a:r>
            <a:r>
              <a:rPr lang="en-US" sz="2000" dirty="0">
                <a:latin typeface="Courier New" pitchFamily="49" charset="0"/>
                <a:cs typeface="Courier New" pitchFamily="49" charset="0"/>
              </a:rPr>
              <a:t> *next;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ListNode</a:t>
            </a:r>
            <a:r>
              <a:rPr lang="en-US" sz="2000" dirty="0">
                <a:latin typeface="Courier New" pitchFamily="49" charset="0"/>
                <a:cs typeface="Courier New" pitchFamily="49" charset="0"/>
              </a:rPr>
              <a:t> *head;	// List head pointer</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public:</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FloatList</a:t>
            </a:r>
            <a:r>
              <a:rPr lang="en-US" sz="2000" dirty="0">
                <a:latin typeface="Courier New" pitchFamily="49" charset="0"/>
                <a:cs typeface="Courier New" pitchFamily="49" charset="0"/>
              </a:rPr>
              <a:t>(void)	// Constructor</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head = NULL;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FloatList</a:t>
            </a:r>
            <a:r>
              <a:rPr lang="en-US" sz="2000" dirty="0">
                <a:latin typeface="Courier New" pitchFamily="49" charset="0"/>
                <a:cs typeface="Courier New" pitchFamily="49" charset="0"/>
              </a:rPr>
              <a:t>(void); // Destructor</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void </a:t>
            </a:r>
            <a:r>
              <a:rPr lang="en-US" sz="2000" dirty="0" err="1">
                <a:latin typeface="Courier New" pitchFamily="49" charset="0"/>
                <a:cs typeface="Courier New" pitchFamily="49" charset="0"/>
              </a:rPr>
              <a:t>appendNode</a:t>
            </a:r>
            <a:r>
              <a:rPr lang="en-US" sz="2000" dirty="0">
                <a:latin typeface="Courier New" pitchFamily="49" charset="0"/>
                <a:cs typeface="Courier New" pitchFamily="49" charset="0"/>
              </a:rPr>
              <a:t>(float);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void </a:t>
            </a:r>
            <a:r>
              <a:rPr lang="en-US" sz="2000" dirty="0" err="1">
                <a:latin typeface="Courier New" pitchFamily="49" charset="0"/>
                <a:cs typeface="Courier New" pitchFamily="49" charset="0"/>
              </a:rPr>
              <a:t>insertNode</a:t>
            </a:r>
            <a:r>
              <a:rPr lang="en-US" sz="2000" dirty="0">
                <a:latin typeface="Courier New" pitchFamily="49" charset="0"/>
                <a:cs typeface="Courier New" pitchFamily="49" charset="0"/>
              </a:rPr>
              <a:t>(float);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void </a:t>
            </a:r>
            <a:r>
              <a:rPr lang="en-US" sz="2000" dirty="0" err="1">
                <a:latin typeface="Courier New" pitchFamily="49" charset="0"/>
                <a:cs typeface="Courier New" pitchFamily="49" charset="0"/>
              </a:rPr>
              <a:t>deleteNode</a:t>
            </a:r>
            <a:r>
              <a:rPr lang="en-US" sz="2000" dirty="0">
                <a:latin typeface="Courier New" pitchFamily="49" charset="0"/>
                <a:cs typeface="Courier New" pitchFamily="49" charset="0"/>
              </a:rPr>
              <a:t>(float);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void </a:t>
            </a:r>
            <a:r>
              <a:rPr lang="en-US" sz="2000" dirty="0" err="1">
                <a:latin typeface="Courier New" pitchFamily="49" charset="0"/>
                <a:cs typeface="Courier New" pitchFamily="49" charset="0"/>
              </a:rPr>
              <a:t>displayList</a:t>
            </a:r>
            <a:r>
              <a:rPr lang="en-US" sz="2000" dirty="0">
                <a:latin typeface="Courier New" pitchFamily="49" charset="0"/>
                <a:cs typeface="Courier New" pitchFamily="49" charset="0"/>
              </a:rPr>
              <a:t>(void);</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a:t>
            </a:r>
            <a:endParaRPr lang="en-US" sz="2000"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C96D335-E6DC-4909-B363-2E3600B4975A}" type="slidenum">
              <a:rPr lang="en-US"/>
              <a:pPr/>
              <a:t>13</a:t>
            </a:fld>
            <a:endParaRPr lang="en-US"/>
          </a:p>
        </p:txBody>
      </p:sp>
      <p:sp>
        <p:nvSpPr>
          <p:cNvPr id="12290" name="Rectangle 2"/>
          <p:cNvSpPr>
            <a:spLocks noGrp="1" noChangeArrowheads="1"/>
          </p:cNvSpPr>
          <p:nvPr>
            <p:ph type="title"/>
          </p:nvPr>
        </p:nvSpPr>
        <p:spPr>
          <a:xfrm>
            <a:off x="1143000" y="0"/>
            <a:ext cx="7772400" cy="1143000"/>
          </a:xfrm>
        </p:spPr>
        <p:txBody>
          <a:bodyPr/>
          <a:lstStyle/>
          <a:p>
            <a:r>
              <a:rPr lang="en-US" b="1" dirty="0">
                <a:cs typeface="Times New Roman" pitchFamily="18" charset="0"/>
              </a:rPr>
              <a:t>Appending a Node to the List</a:t>
            </a:r>
            <a:endParaRPr lang="en-US" dirty="0">
              <a:cs typeface="Times New Roman" pitchFamily="18" charset="0"/>
            </a:endParaRPr>
          </a:p>
        </p:txBody>
      </p:sp>
      <p:sp>
        <p:nvSpPr>
          <p:cNvPr id="12291" name="Rectangle 3"/>
          <p:cNvSpPr>
            <a:spLocks noGrp="1" noChangeArrowheads="1"/>
          </p:cNvSpPr>
          <p:nvPr>
            <p:ph type="body" idx="1"/>
          </p:nvPr>
        </p:nvSpPr>
        <p:spPr>
          <a:xfrm>
            <a:off x="1066800" y="1371600"/>
            <a:ext cx="7772400" cy="1219200"/>
          </a:xfrm>
        </p:spPr>
        <p:txBody>
          <a:bodyPr>
            <a:normAutofit fontScale="92500"/>
          </a:bodyPr>
          <a:lstStyle/>
          <a:p>
            <a:pPr>
              <a:lnSpc>
                <a:spcPct val="90000"/>
              </a:lnSpc>
            </a:pPr>
            <a:r>
              <a:rPr lang="en-US" sz="2400" dirty="0">
                <a:cs typeface="Times New Roman" pitchFamily="18" charset="0"/>
              </a:rPr>
              <a:t>To append a node to a linked list means to add the node to the end of the list.</a:t>
            </a:r>
            <a:r>
              <a:rPr lang="en-US" sz="2400" dirty="0"/>
              <a:t> </a:t>
            </a:r>
          </a:p>
          <a:p>
            <a:pPr>
              <a:lnSpc>
                <a:spcPct val="90000"/>
              </a:lnSpc>
            </a:pPr>
            <a:r>
              <a:rPr lang="en-US" sz="2400" dirty="0"/>
              <a:t>The </a:t>
            </a:r>
            <a:r>
              <a:rPr lang="en-US" sz="2400" dirty="0" err="1"/>
              <a:t>pseudocode</a:t>
            </a:r>
            <a:r>
              <a:rPr lang="en-US" sz="2400" dirty="0"/>
              <a:t> is shown below. The C++ code follows.</a:t>
            </a:r>
          </a:p>
        </p:txBody>
      </p:sp>
      <p:sp>
        <p:nvSpPr>
          <p:cNvPr id="12292" name="Text Box 4"/>
          <p:cNvSpPr txBox="1">
            <a:spLocks noChangeArrowheads="1"/>
          </p:cNvSpPr>
          <p:nvPr/>
        </p:nvSpPr>
        <p:spPr bwMode="auto">
          <a:xfrm>
            <a:off x="990600" y="2819400"/>
            <a:ext cx="7620000" cy="3046988"/>
          </a:xfrm>
          <a:prstGeom prst="rect">
            <a:avLst/>
          </a:prstGeom>
          <a:noFill/>
          <a:ln w="9525">
            <a:noFill/>
            <a:miter lim="800000"/>
            <a:headEnd/>
            <a:tailEnd/>
          </a:ln>
          <a:effectLst/>
        </p:spPr>
        <p:txBody>
          <a:bodyPr>
            <a:spAutoFit/>
          </a:bodyPr>
          <a:lstStyle/>
          <a:p>
            <a:pPr>
              <a:spcBef>
                <a:spcPct val="50000"/>
              </a:spcBef>
            </a:pPr>
            <a:r>
              <a:rPr lang="en-US" sz="2400" i="1" dirty="0">
                <a:cs typeface="Times New Roman" pitchFamily="18" charset="0"/>
              </a:rPr>
              <a:t>	Create a new node.</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	Store data in the new node.</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	If there are no nodes in the list</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		Make the new node the first node.</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	Else</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		Traverse the List to Find the last node.</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		Add the new node to the end of the list.</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	End If.</a:t>
            </a:r>
            <a:endParaRPr lang="en-US" sz="2400" dirty="0"/>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2"/>
          </p:nvPr>
        </p:nvSpPr>
        <p:spPr/>
        <p:txBody>
          <a:bodyPr/>
          <a:lstStyle/>
          <a:p>
            <a:fld id="{DD29E3AB-273E-43D4-8AFB-13D137F9C9A1}" type="slidenum">
              <a:rPr lang="en-US"/>
              <a:pPr/>
              <a:t>14</a:t>
            </a:fld>
            <a:endParaRPr lang="en-US"/>
          </a:p>
        </p:txBody>
      </p:sp>
      <p:sp>
        <p:nvSpPr>
          <p:cNvPr id="13314" name="Text Box 2"/>
          <p:cNvSpPr txBox="1">
            <a:spLocks noChangeArrowheads="1"/>
          </p:cNvSpPr>
          <p:nvPr/>
        </p:nvSpPr>
        <p:spPr bwMode="auto">
          <a:xfrm>
            <a:off x="1066800" y="152400"/>
            <a:ext cx="8915400" cy="6463308"/>
          </a:xfrm>
          <a:prstGeom prst="rect">
            <a:avLst/>
          </a:prstGeom>
          <a:noFill/>
          <a:ln w="9525">
            <a:noFill/>
            <a:miter lim="800000"/>
            <a:headEnd/>
            <a:tailEnd/>
          </a:ln>
          <a:effectLst/>
        </p:spPr>
        <p:txBody>
          <a:bodyPr>
            <a:spAutoFit/>
          </a:bodyPr>
          <a:lstStyle/>
          <a:p>
            <a:pPr>
              <a:spcBef>
                <a:spcPct val="50000"/>
              </a:spcBef>
            </a:pPr>
            <a:r>
              <a:rPr lang="en-US" dirty="0">
                <a:latin typeface="Courier New" pitchFamily="49" charset="0"/>
                <a:cs typeface="Courier New" pitchFamily="49" charset="0"/>
              </a:rPr>
              <a:t>void </a:t>
            </a:r>
            <a:r>
              <a:rPr lang="en-US" dirty="0" err="1">
                <a:latin typeface="Courier New" pitchFamily="49" charset="0"/>
                <a:cs typeface="Courier New" pitchFamily="49" charset="0"/>
              </a:rPr>
              <a:t>FloatList</a:t>
            </a:r>
            <a:r>
              <a:rPr lang="en-US" dirty="0">
                <a:latin typeface="Courier New" pitchFamily="49" charset="0"/>
                <a:cs typeface="Courier New" pitchFamily="49" charset="0"/>
              </a:rPr>
              <a:t>::</a:t>
            </a:r>
            <a:r>
              <a:rPr lang="en-US" dirty="0" err="1">
                <a:latin typeface="Courier New" pitchFamily="49" charset="0"/>
                <a:cs typeface="Courier New" pitchFamily="49" charset="0"/>
              </a:rPr>
              <a:t>appendNode</a:t>
            </a:r>
            <a:r>
              <a:rPr lang="en-US" dirty="0">
                <a:latin typeface="Courier New" pitchFamily="49" charset="0"/>
                <a:cs typeface="Courier New" pitchFamily="49" charset="0"/>
              </a:rPr>
              <a:t>(float num)</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ListNode</a:t>
            </a:r>
            <a:r>
              <a:rPr lang="en-US" dirty="0">
                <a:latin typeface="Courier New" pitchFamily="49" charset="0"/>
                <a:cs typeface="Courier New" pitchFamily="49" charset="0"/>
              </a:rPr>
              <a:t> *</a:t>
            </a:r>
            <a:r>
              <a:rPr lang="en-US" dirty="0" err="1">
                <a:latin typeface="Courier New" pitchFamily="49" charset="0"/>
                <a:cs typeface="Courier New" pitchFamily="49" charset="0"/>
              </a:rPr>
              <a:t>newNode</a:t>
            </a:r>
            <a:r>
              <a:rPr lang="en-US" dirty="0">
                <a:latin typeface="Courier New" pitchFamily="49" charset="0"/>
                <a:cs typeface="Courier New" pitchFamily="49" charset="0"/>
              </a:rPr>
              <a:t>, *</a:t>
            </a:r>
            <a:r>
              <a:rPr lang="en-US" dirty="0" err="1">
                <a:latin typeface="Courier New" pitchFamily="49" charset="0"/>
                <a:cs typeface="Courier New" pitchFamily="49" charset="0"/>
              </a:rPr>
              <a:t>nodePtr</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Allocate a new node &amp; store num</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newNode</a:t>
            </a:r>
            <a:r>
              <a:rPr lang="en-US" dirty="0">
                <a:latin typeface="Courier New" pitchFamily="49" charset="0"/>
                <a:cs typeface="Courier New" pitchFamily="49" charset="0"/>
              </a:rPr>
              <a:t> = new </a:t>
            </a:r>
            <a:r>
              <a:rPr lang="en-US" dirty="0" err="1">
                <a:latin typeface="Courier New" pitchFamily="49" charset="0"/>
                <a:cs typeface="Courier New" pitchFamily="49" charset="0"/>
              </a:rPr>
              <a:t>ListNode</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newNode</a:t>
            </a:r>
            <a:r>
              <a:rPr lang="en-US" dirty="0">
                <a:latin typeface="Courier New" pitchFamily="49" charset="0"/>
                <a:cs typeface="Courier New" pitchFamily="49" charset="0"/>
              </a:rPr>
              <a:t>-&gt;value = num;</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newNode</a:t>
            </a:r>
            <a:r>
              <a:rPr lang="en-US" dirty="0">
                <a:latin typeface="Courier New" pitchFamily="49" charset="0"/>
                <a:cs typeface="Courier New" pitchFamily="49" charset="0"/>
              </a:rPr>
              <a:t>-&gt;next = NULL;</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If there are no nodes in the list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make </a:t>
            </a:r>
            <a:r>
              <a:rPr lang="en-US" dirty="0" err="1">
                <a:latin typeface="Courier New" pitchFamily="49" charset="0"/>
                <a:cs typeface="Courier New" pitchFamily="49" charset="0"/>
              </a:rPr>
              <a:t>newNode</a:t>
            </a:r>
            <a:r>
              <a:rPr lang="en-US" dirty="0">
                <a:latin typeface="Courier New" pitchFamily="49" charset="0"/>
                <a:cs typeface="Courier New" pitchFamily="49" charset="0"/>
              </a:rPr>
              <a:t> the first node</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if (!head)</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head = </a:t>
            </a:r>
            <a:r>
              <a:rPr lang="en-US" dirty="0" err="1">
                <a:latin typeface="Courier New" pitchFamily="49" charset="0"/>
                <a:cs typeface="Courier New" pitchFamily="49" charset="0"/>
              </a:rPr>
              <a:t>newNode</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else	// Otherwise, insert </a:t>
            </a:r>
            <a:r>
              <a:rPr lang="en-US" dirty="0" err="1">
                <a:latin typeface="Courier New" pitchFamily="49" charset="0"/>
                <a:cs typeface="Courier New" pitchFamily="49" charset="0"/>
              </a:rPr>
              <a:t>newNode</a:t>
            </a:r>
            <a:r>
              <a:rPr lang="en-US" dirty="0">
                <a:latin typeface="Courier New" pitchFamily="49" charset="0"/>
                <a:cs typeface="Courier New" pitchFamily="49" charset="0"/>
              </a:rPr>
              <a:t> at end</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Initialize </a:t>
            </a:r>
            <a:r>
              <a:rPr lang="en-US" dirty="0" err="1">
                <a:latin typeface="Courier New" pitchFamily="49" charset="0"/>
                <a:cs typeface="Courier New" pitchFamily="49" charset="0"/>
              </a:rPr>
              <a:t>nodePtr</a:t>
            </a:r>
            <a:r>
              <a:rPr lang="en-US" dirty="0">
                <a:latin typeface="Courier New" pitchFamily="49" charset="0"/>
                <a:cs typeface="Courier New" pitchFamily="49" charset="0"/>
              </a:rPr>
              <a:t> to head of list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nodePtr</a:t>
            </a:r>
            <a:r>
              <a:rPr lang="en-US" dirty="0">
                <a:latin typeface="Courier New" pitchFamily="49" charset="0"/>
                <a:cs typeface="Courier New" pitchFamily="49" charset="0"/>
              </a:rPr>
              <a:t> = head;</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Find the last node in the list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while (</a:t>
            </a:r>
            <a:r>
              <a:rPr lang="en-US" dirty="0" err="1">
                <a:latin typeface="Courier New" pitchFamily="49" charset="0"/>
                <a:cs typeface="Courier New" pitchFamily="49" charset="0"/>
              </a:rPr>
              <a:t>nodePtr</a:t>
            </a:r>
            <a:r>
              <a:rPr lang="en-US" dirty="0">
                <a:latin typeface="Courier New" pitchFamily="49" charset="0"/>
                <a:cs typeface="Courier New" pitchFamily="49" charset="0"/>
              </a:rPr>
              <a:t>-&gt;</a:t>
            </a:r>
            <a:r>
              <a:rPr lang="en-US" dirty="0" smtClean="0">
                <a:latin typeface="Courier New" pitchFamily="49" charset="0"/>
                <a:cs typeface="Courier New" pitchFamily="49" charset="0"/>
              </a:rPr>
              <a:t>next!=NULL)</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nodePtr</a:t>
            </a:r>
            <a:r>
              <a:rPr lang="en-US" dirty="0">
                <a:latin typeface="Courier New" pitchFamily="49" charset="0"/>
                <a:cs typeface="Courier New" pitchFamily="49" charset="0"/>
              </a:rPr>
              <a:t> = </a:t>
            </a:r>
            <a:r>
              <a:rPr lang="en-US" dirty="0" err="1">
                <a:latin typeface="Courier New" pitchFamily="49" charset="0"/>
                <a:cs typeface="Courier New" pitchFamily="49" charset="0"/>
              </a:rPr>
              <a:t>nodePtr</a:t>
            </a:r>
            <a:r>
              <a:rPr lang="en-US" dirty="0">
                <a:latin typeface="Courier New" pitchFamily="49" charset="0"/>
                <a:cs typeface="Courier New" pitchFamily="49" charset="0"/>
              </a:rPr>
              <a:t>-&gt;next;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Insert </a:t>
            </a:r>
            <a:r>
              <a:rPr lang="en-US" dirty="0" err="1">
                <a:latin typeface="Courier New" pitchFamily="49" charset="0"/>
                <a:cs typeface="Courier New" pitchFamily="49" charset="0"/>
              </a:rPr>
              <a:t>newNode</a:t>
            </a:r>
            <a:r>
              <a:rPr lang="en-US" dirty="0">
                <a:latin typeface="Courier New" pitchFamily="49" charset="0"/>
                <a:cs typeface="Courier New" pitchFamily="49" charset="0"/>
              </a:rPr>
              <a:t> as the last node</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nodePtr</a:t>
            </a:r>
            <a:r>
              <a:rPr lang="en-US" dirty="0">
                <a:latin typeface="Courier New" pitchFamily="49" charset="0"/>
                <a:cs typeface="Courier New" pitchFamily="49" charset="0"/>
              </a:rPr>
              <a:t>-&gt;next = </a:t>
            </a:r>
            <a:r>
              <a:rPr lang="en-US" dirty="0" err="1">
                <a:latin typeface="Courier New" pitchFamily="49" charset="0"/>
                <a:cs typeface="Courier New" pitchFamily="49" charset="0"/>
              </a:rPr>
              <a:t>newNode</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a:t>
            </a:r>
            <a:endParaRPr lang="en-US"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2"/>
          </p:nvPr>
        </p:nvSpPr>
        <p:spPr/>
        <p:txBody>
          <a:bodyPr/>
          <a:lstStyle/>
          <a:p>
            <a:fld id="{9B29DEEF-5B71-44B1-A326-D17EA8B03062}" type="slidenum">
              <a:rPr lang="en-US"/>
              <a:pPr/>
              <a:t>15</a:t>
            </a:fld>
            <a:endParaRPr lang="en-US"/>
          </a:p>
        </p:txBody>
      </p:sp>
      <p:sp>
        <p:nvSpPr>
          <p:cNvPr id="14338" name="Rectangle 2"/>
          <p:cNvSpPr>
            <a:spLocks noGrp="1" noChangeArrowheads="1"/>
          </p:cNvSpPr>
          <p:nvPr>
            <p:ph type="title"/>
          </p:nvPr>
        </p:nvSpPr>
        <p:spPr>
          <a:xfrm>
            <a:off x="1371600" y="-228600"/>
            <a:ext cx="7772400" cy="1143000"/>
          </a:xfrm>
        </p:spPr>
        <p:txBody>
          <a:bodyPr/>
          <a:lstStyle/>
          <a:p>
            <a:r>
              <a:rPr lang="en-US" dirty="0" smtClean="0"/>
              <a:t>Implementation</a:t>
            </a:r>
            <a:endParaRPr lang="en-US" dirty="0"/>
          </a:p>
        </p:txBody>
      </p:sp>
      <p:sp>
        <p:nvSpPr>
          <p:cNvPr id="14339" name="Text Box 3"/>
          <p:cNvSpPr txBox="1">
            <a:spLocks noChangeArrowheads="1"/>
          </p:cNvSpPr>
          <p:nvPr/>
        </p:nvSpPr>
        <p:spPr bwMode="auto">
          <a:xfrm>
            <a:off x="1066800" y="1066800"/>
            <a:ext cx="8382000" cy="5447645"/>
          </a:xfrm>
          <a:prstGeom prst="rect">
            <a:avLst/>
          </a:prstGeom>
          <a:noFill/>
          <a:ln w="9525">
            <a:noFill/>
            <a:miter lim="800000"/>
            <a:headEnd/>
            <a:tailEnd/>
          </a:ln>
          <a:effectLst/>
        </p:spPr>
        <p:txBody>
          <a:bodyPr>
            <a:spAutoFit/>
          </a:bodyPr>
          <a:lstStyle/>
          <a:p>
            <a:pPr>
              <a:spcBef>
                <a:spcPct val="50000"/>
              </a:spcBef>
            </a:pPr>
            <a:r>
              <a:rPr lang="en-US" sz="2400" dirty="0">
                <a:latin typeface="Courier New" pitchFamily="49" charset="0"/>
                <a:cs typeface="Courier New" pitchFamily="49" charset="0"/>
              </a:rPr>
              <a:t>// This program demonstrates a simple append</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operation on a linked list.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#include &lt;</a:t>
            </a:r>
            <a:r>
              <a:rPr lang="en-US" sz="2400" dirty="0" err="1">
                <a:latin typeface="Courier New" pitchFamily="49" charset="0"/>
                <a:cs typeface="Courier New" pitchFamily="49" charset="0"/>
              </a:rPr>
              <a:t>iostream.h</a:t>
            </a:r>
            <a:r>
              <a:rPr lang="en-US" sz="2400" dirty="0">
                <a:latin typeface="Courier New" pitchFamily="49" charset="0"/>
                <a:cs typeface="Courier New" pitchFamily="49" charset="0"/>
              </a:rPr>
              <a:t>&gt;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#include "</a:t>
            </a:r>
            <a:r>
              <a:rPr lang="en-US" sz="2400" dirty="0" err="1">
                <a:latin typeface="Courier New" pitchFamily="49" charset="0"/>
                <a:cs typeface="Courier New" pitchFamily="49" charset="0"/>
              </a:rPr>
              <a:t>FloatList.h</a:t>
            </a: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void main(void)</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FloatList</a:t>
            </a:r>
            <a:r>
              <a:rPr lang="en-US" sz="2400" dirty="0">
                <a:latin typeface="Courier New" pitchFamily="49" charset="0"/>
                <a:cs typeface="Courier New" pitchFamily="49" charset="0"/>
              </a:rPr>
              <a:t> List;</a:t>
            </a:r>
            <a:r>
              <a:rPr lang="en-US" sz="2400" dirty="0">
                <a:cs typeface="Times New Roman" pitchFamily="18" charset="0"/>
              </a:rPr>
              <a:t/>
            </a:r>
            <a:br>
              <a:rPr lang="en-US" sz="2400" dirty="0">
                <a:cs typeface="Times New Roman" pitchFamily="18" charset="0"/>
              </a:rPr>
            </a:b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list.appendNode</a:t>
            </a:r>
            <a:r>
              <a:rPr lang="en-US" sz="2400" dirty="0">
                <a:latin typeface="Courier New" pitchFamily="49" charset="0"/>
                <a:cs typeface="Courier New" pitchFamily="49" charset="0"/>
              </a:rPr>
              <a:t>(2.5);</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list.appendNode</a:t>
            </a:r>
            <a:r>
              <a:rPr lang="en-US" sz="2400" dirty="0">
                <a:latin typeface="Courier New" pitchFamily="49" charset="0"/>
                <a:cs typeface="Courier New" pitchFamily="49" charset="0"/>
              </a:rPr>
              <a:t>(7.9);</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list.appendNode</a:t>
            </a:r>
            <a:r>
              <a:rPr lang="en-US" sz="2400" dirty="0">
                <a:latin typeface="Courier New" pitchFamily="49" charset="0"/>
                <a:cs typeface="Courier New" pitchFamily="49" charset="0"/>
              </a:rPr>
              <a:t>(12.6);</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a:t>
            </a:r>
            <a:endParaRPr lang="en-US" sz="2400" dirty="0">
              <a:cs typeface="Times New Roman" pitchFamily="18" charset="0"/>
            </a:endParaRPr>
          </a:p>
          <a:p>
            <a:pPr>
              <a:spcBef>
                <a:spcPct val="50000"/>
              </a:spcBef>
            </a:pPr>
            <a:r>
              <a:rPr lang="en-US" sz="2400" b="1" i="1" dirty="0">
                <a:cs typeface="Times New Roman" pitchFamily="18" charset="0"/>
              </a:rPr>
              <a:t>(This program displays no output.)</a:t>
            </a:r>
            <a:r>
              <a:rPr lang="en-US" sz="2400" dirty="0"/>
              <a:t> </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1C3DA7D-B630-4579-A2E8-7400F5479B7F}" type="slidenum">
              <a:rPr lang="en-US"/>
              <a:pPr/>
              <a:t>16</a:t>
            </a:fld>
            <a:endParaRPr lang="en-US"/>
          </a:p>
        </p:txBody>
      </p:sp>
      <p:sp>
        <p:nvSpPr>
          <p:cNvPr id="15362" name="Rectangle 2"/>
          <p:cNvSpPr>
            <a:spLocks noGrp="1" noChangeArrowheads="1"/>
          </p:cNvSpPr>
          <p:nvPr>
            <p:ph type="title"/>
          </p:nvPr>
        </p:nvSpPr>
        <p:spPr>
          <a:xfrm>
            <a:off x="1143000" y="0"/>
            <a:ext cx="7772400" cy="1143000"/>
          </a:xfrm>
        </p:spPr>
        <p:txBody>
          <a:bodyPr/>
          <a:lstStyle/>
          <a:p>
            <a:r>
              <a:rPr lang="en-US" dirty="0"/>
              <a:t>Stepping Through the Program</a:t>
            </a:r>
          </a:p>
        </p:txBody>
      </p:sp>
      <p:sp>
        <p:nvSpPr>
          <p:cNvPr id="15363" name="Rectangle 3"/>
          <p:cNvSpPr>
            <a:spLocks noGrp="1" noChangeArrowheads="1"/>
          </p:cNvSpPr>
          <p:nvPr>
            <p:ph type="body" idx="1"/>
          </p:nvPr>
        </p:nvSpPr>
        <p:spPr>
          <a:xfrm>
            <a:off x="1066800" y="1447800"/>
            <a:ext cx="7772400" cy="3429000"/>
          </a:xfrm>
        </p:spPr>
        <p:txBody>
          <a:bodyPr>
            <a:normAutofit lnSpcReduction="10000"/>
          </a:bodyPr>
          <a:lstStyle/>
          <a:p>
            <a:pPr>
              <a:lnSpc>
                <a:spcPct val="90000"/>
              </a:lnSpc>
            </a:pPr>
            <a:r>
              <a:rPr lang="en-US" sz="2800" dirty="0">
                <a:cs typeface="Times New Roman" pitchFamily="18" charset="0"/>
              </a:rPr>
              <a:t>The </a:t>
            </a:r>
            <a:r>
              <a:rPr lang="en-US" sz="2800" dirty="0">
                <a:latin typeface="Courier New" pitchFamily="49" charset="0"/>
                <a:cs typeface="Courier New" pitchFamily="49" charset="0"/>
              </a:rPr>
              <a:t>head</a:t>
            </a:r>
            <a:r>
              <a:rPr lang="en-US" sz="2800" dirty="0">
                <a:cs typeface="Times New Roman" pitchFamily="18" charset="0"/>
              </a:rPr>
              <a:t> pointer is declared as a global variable. </a:t>
            </a:r>
            <a:r>
              <a:rPr lang="en-US" sz="2800" dirty="0">
                <a:latin typeface="Courier New" pitchFamily="49" charset="0"/>
                <a:cs typeface="Courier New" pitchFamily="49" charset="0"/>
              </a:rPr>
              <a:t>head</a:t>
            </a:r>
            <a:r>
              <a:rPr lang="en-US" sz="2800" dirty="0">
                <a:cs typeface="Times New Roman" pitchFamily="18" charset="0"/>
              </a:rPr>
              <a:t> is automatically initialized to 0 (NULL), which indicates that the list is empty</a:t>
            </a:r>
            <a:r>
              <a:rPr lang="en-US" sz="2800" dirty="0" smtClean="0">
                <a:cs typeface="Times New Roman" pitchFamily="18" charset="0"/>
              </a:rPr>
              <a:t>.</a:t>
            </a:r>
          </a:p>
          <a:p>
            <a:pPr>
              <a:lnSpc>
                <a:spcPct val="90000"/>
              </a:lnSpc>
              <a:buNone/>
            </a:pPr>
            <a:endParaRPr lang="en-US" sz="2800" dirty="0">
              <a:cs typeface="Times New Roman" pitchFamily="18" charset="0"/>
            </a:endParaRPr>
          </a:p>
          <a:p>
            <a:pPr>
              <a:lnSpc>
                <a:spcPct val="90000"/>
              </a:lnSpc>
            </a:pPr>
            <a:r>
              <a:rPr lang="en-US" sz="2800" dirty="0">
                <a:cs typeface="Times New Roman" pitchFamily="18" charset="0"/>
              </a:rPr>
              <a:t> The first call to </a:t>
            </a:r>
            <a:r>
              <a:rPr lang="en-US" sz="2800" dirty="0" err="1">
                <a:latin typeface="Courier New" pitchFamily="49" charset="0"/>
                <a:cs typeface="Courier New" pitchFamily="49" charset="0"/>
              </a:rPr>
              <a:t>appendNode</a:t>
            </a:r>
            <a:r>
              <a:rPr lang="en-US" sz="2800" dirty="0">
                <a:latin typeface="Courier New" pitchFamily="49" charset="0"/>
                <a:cs typeface="Courier New" pitchFamily="49" charset="0"/>
              </a:rPr>
              <a:t> </a:t>
            </a:r>
            <a:r>
              <a:rPr lang="en-US" sz="2800" dirty="0">
                <a:cs typeface="Times New Roman" pitchFamily="18" charset="0"/>
              </a:rPr>
              <a:t>passes 2.5 as the argument. In the following statements, a new node is allocated in memory, 2.5 is copied into its </a:t>
            </a:r>
            <a:r>
              <a:rPr lang="en-US" sz="2800" dirty="0">
                <a:latin typeface="Courier New" pitchFamily="49" charset="0"/>
                <a:cs typeface="Courier New" pitchFamily="49" charset="0"/>
              </a:rPr>
              <a:t>value</a:t>
            </a:r>
            <a:r>
              <a:rPr lang="en-US" sz="2800" dirty="0">
                <a:cs typeface="Times New Roman" pitchFamily="18" charset="0"/>
              </a:rPr>
              <a:t> member, and NULL is assigned to the node's </a:t>
            </a:r>
            <a:r>
              <a:rPr lang="en-US" sz="2800" dirty="0">
                <a:latin typeface="Courier New" pitchFamily="49" charset="0"/>
                <a:cs typeface="Courier New" pitchFamily="49" charset="0"/>
              </a:rPr>
              <a:t>next</a:t>
            </a:r>
            <a:r>
              <a:rPr lang="en-US" sz="2800" dirty="0">
                <a:cs typeface="Times New Roman" pitchFamily="18" charset="0"/>
              </a:rPr>
              <a:t> pointer. </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4A85E86E-0711-431E-BB7B-51A670C72D2C}" type="slidenum">
              <a:rPr lang="en-US"/>
              <a:pPr/>
              <a:t>17</a:t>
            </a:fld>
            <a:endParaRPr lang="en-US"/>
          </a:p>
        </p:txBody>
      </p:sp>
      <p:sp>
        <p:nvSpPr>
          <p:cNvPr id="16386" name="Text Box 2"/>
          <p:cNvSpPr txBox="1">
            <a:spLocks noChangeArrowheads="1"/>
          </p:cNvSpPr>
          <p:nvPr/>
        </p:nvSpPr>
        <p:spPr bwMode="auto">
          <a:xfrm>
            <a:off x="1828800" y="609600"/>
            <a:ext cx="6477000" cy="1384995"/>
          </a:xfrm>
          <a:prstGeom prst="rect">
            <a:avLst/>
          </a:prstGeom>
          <a:noFill/>
          <a:ln w="9525">
            <a:noFill/>
            <a:miter lim="800000"/>
            <a:headEnd/>
            <a:tailEnd/>
          </a:ln>
          <a:effectLst/>
        </p:spPr>
        <p:txBody>
          <a:bodyPr wrap="square">
            <a:spAutoFit/>
          </a:bodyPr>
          <a:lstStyle/>
          <a:p>
            <a:pPr>
              <a:spcBef>
                <a:spcPct val="50000"/>
              </a:spcBef>
            </a:pPr>
            <a:r>
              <a:rPr lang="en-US" sz="2800" dirty="0">
                <a:latin typeface="Courier New" pitchFamily="49" charset="0"/>
                <a:cs typeface="Courier New" pitchFamily="49" charset="0"/>
              </a:rPr>
              <a:t>	</a:t>
            </a:r>
            <a:r>
              <a:rPr lang="en-US" sz="2800" dirty="0" err="1">
                <a:latin typeface="Courier New" pitchFamily="49" charset="0"/>
                <a:cs typeface="Courier New" pitchFamily="49" charset="0"/>
              </a:rPr>
              <a:t>newNode</a:t>
            </a:r>
            <a:r>
              <a:rPr lang="en-US" sz="2800" dirty="0">
                <a:latin typeface="Courier New" pitchFamily="49" charset="0"/>
                <a:cs typeface="Courier New" pitchFamily="49" charset="0"/>
              </a:rPr>
              <a:t> = new </a:t>
            </a:r>
            <a:r>
              <a:rPr lang="en-US" sz="2800" dirty="0" err="1">
                <a:latin typeface="Courier New" pitchFamily="49" charset="0"/>
                <a:cs typeface="Courier New" pitchFamily="49" charset="0"/>
              </a:rPr>
              <a:t>ListNode</a:t>
            </a:r>
            <a:r>
              <a:rPr lang="en-US" sz="2800" dirty="0">
                <a:latin typeface="Courier New" pitchFamily="49" charset="0"/>
                <a:cs typeface="Courier New" pitchFamily="49" charset="0"/>
              </a:rPr>
              <a:t>;</a:t>
            </a:r>
            <a:r>
              <a:rPr lang="en-US" sz="2800" dirty="0">
                <a:cs typeface="Times New Roman" pitchFamily="18" charset="0"/>
              </a:rPr>
              <a:t/>
            </a:r>
            <a:br>
              <a:rPr lang="en-US" sz="2800" dirty="0">
                <a:cs typeface="Times New Roman" pitchFamily="18" charset="0"/>
              </a:rPr>
            </a:br>
            <a:r>
              <a:rPr lang="en-US" sz="2800" dirty="0">
                <a:cs typeface="Times New Roman" pitchFamily="18" charset="0"/>
              </a:rPr>
              <a:t>	</a:t>
            </a:r>
            <a:r>
              <a:rPr lang="en-US" sz="2800" dirty="0" err="1">
                <a:latin typeface="Courier New" pitchFamily="49" charset="0"/>
                <a:cs typeface="Courier New" pitchFamily="49" charset="0"/>
              </a:rPr>
              <a:t>newNode</a:t>
            </a:r>
            <a:r>
              <a:rPr lang="en-US" sz="2800" dirty="0">
                <a:latin typeface="Courier New" pitchFamily="49" charset="0"/>
                <a:cs typeface="Courier New" pitchFamily="49" charset="0"/>
              </a:rPr>
              <a:t>-&gt;value = num;</a:t>
            </a:r>
            <a:r>
              <a:rPr lang="en-US" sz="2800" dirty="0">
                <a:cs typeface="Times New Roman" pitchFamily="18" charset="0"/>
              </a:rPr>
              <a:t/>
            </a:r>
            <a:br>
              <a:rPr lang="en-US" sz="2800" dirty="0">
                <a:cs typeface="Times New Roman" pitchFamily="18" charset="0"/>
              </a:rPr>
            </a:br>
            <a:r>
              <a:rPr lang="en-US" sz="2800" dirty="0">
                <a:cs typeface="Times New Roman" pitchFamily="18" charset="0"/>
              </a:rPr>
              <a:t>	</a:t>
            </a:r>
            <a:r>
              <a:rPr lang="en-US" sz="2800" dirty="0" err="1">
                <a:latin typeface="Courier New" pitchFamily="49" charset="0"/>
                <a:cs typeface="Courier New" pitchFamily="49" charset="0"/>
              </a:rPr>
              <a:t>newNode</a:t>
            </a:r>
            <a:r>
              <a:rPr lang="en-US" sz="2800" dirty="0">
                <a:latin typeface="Courier New" pitchFamily="49" charset="0"/>
                <a:cs typeface="Courier New" pitchFamily="49" charset="0"/>
              </a:rPr>
              <a:t>-&gt;next = </a:t>
            </a:r>
            <a:r>
              <a:rPr lang="en-US" sz="2800" dirty="0" smtClean="0">
                <a:latin typeface="Courier New" pitchFamily="49" charset="0"/>
                <a:cs typeface="Courier New" pitchFamily="49" charset="0"/>
              </a:rPr>
              <a:t>NULL</a:t>
            </a:r>
            <a:r>
              <a:rPr lang="en-US" sz="2800" dirty="0">
                <a:latin typeface="Courier New" pitchFamily="49" charset="0"/>
                <a:cs typeface="Courier New" pitchFamily="49" charset="0"/>
              </a:rPr>
              <a:t>;</a:t>
            </a:r>
            <a:endParaRPr lang="en-US" sz="2800" dirty="0"/>
          </a:p>
        </p:txBody>
      </p:sp>
      <p:sp>
        <p:nvSpPr>
          <p:cNvPr id="16388" name="Rectangle 4"/>
          <p:cNvSpPr>
            <a:spLocks noChangeArrowheads="1"/>
          </p:cNvSpPr>
          <p:nvPr/>
        </p:nvSpPr>
        <p:spPr bwMode="auto">
          <a:xfrm>
            <a:off x="3276600" y="2795588"/>
            <a:ext cx="9144000" cy="0"/>
          </a:xfrm>
          <a:prstGeom prst="rect">
            <a:avLst/>
          </a:prstGeom>
          <a:noFill/>
          <a:ln w="9525">
            <a:noFill/>
            <a:miter lim="800000"/>
            <a:headEnd/>
            <a:tailEnd/>
          </a:ln>
          <a:effectLst/>
        </p:spPr>
        <p:txBody>
          <a:bodyPr>
            <a:spAutoFit/>
          </a:bodyPr>
          <a:lstStyle/>
          <a:p>
            <a:endParaRPr lang="en-US"/>
          </a:p>
        </p:txBody>
      </p:sp>
      <p:pic>
        <p:nvPicPr>
          <p:cNvPr id="16387" name="Picture 3" descr="Figure 17-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905000" y="3200400"/>
            <a:ext cx="5707552" cy="2790825"/>
          </a:xfrm>
          <a:prstGeom prst="rect">
            <a:avLst/>
          </a:prstGeom>
          <a:noFill/>
        </p:spPr>
      </p:pic>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7B28AE83-FD0D-46BF-9B89-BF3DA0D6D35F}" type="slidenum">
              <a:rPr lang="en-US"/>
              <a:pPr/>
              <a:t>18</a:t>
            </a:fld>
            <a:endParaRPr lang="en-US"/>
          </a:p>
        </p:txBody>
      </p:sp>
      <p:sp>
        <p:nvSpPr>
          <p:cNvPr id="17410" name="Text Box 2"/>
          <p:cNvSpPr txBox="1">
            <a:spLocks noChangeArrowheads="1"/>
          </p:cNvSpPr>
          <p:nvPr/>
        </p:nvSpPr>
        <p:spPr bwMode="auto">
          <a:xfrm>
            <a:off x="990600" y="304800"/>
            <a:ext cx="8458200" cy="2031325"/>
          </a:xfrm>
          <a:prstGeom prst="rect">
            <a:avLst/>
          </a:prstGeom>
          <a:noFill/>
          <a:ln w="9525">
            <a:noFill/>
            <a:miter lim="800000"/>
            <a:headEnd/>
            <a:tailEnd/>
          </a:ln>
          <a:effectLst/>
        </p:spPr>
        <p:txBody>
          <a:bodyPr>
            <a:spAutoFit/>
          </a:bodyPr>
          <a:lstStyle/>
          <a:p>
            <a:pPr>
              <a:spcBef>
                <a:spcPct val="50000"/>
              </a:spcBef>
            </a:pPr>
            <a:r>
              <a:rPr lang="en-US" sz="2800" dirty="0">
                <a:cs typeface="Times New Roman" pitchFamily="18" charset="0"/>
              </a:rPr>
              <a:t>The next statement to execute is the following </a:t>
            </a:r>
            <a:r>
              <a:rPr lang="en-US" sz="2800" dirty="0">
                <a:latin typeface="Courier New" pitchFamily="49" charset="0"/>
                <a:cs typeface="Courier New" pitchFamily="49" charset="0"/>
              </a:rPr>
              <a:t>if</a:t>
            </a:r>
            <a:r>
              <a:rPr lang="en-US" sz="2800" dirty="0">
                <a:cs typeface="Times New Roman" pitchFamily="18" charset="0"/>
              </a:rPr>
              <a:t> statement.</a:t>
            </a:r>
          </a:p>
          <a:p>
            <a:pPr>
              <a:spcBef>
                <a:spcPct val="50000"/>
              </a:spcBef>
            </a:pPr>
            <a:r>
              <a:rPr lang="en-US" sz="2800" dirty="0">
                <a:cs typeface="Times New Roman" pitchFamily="18" charset="0"/>
              </a:rPr>
              <a:t> </a:t>
            </a:r>
            <a:r>
              <a:rPr lang="en-US" sz="2800" dirty="0">
                <a:latin typeface="Courier New" pitchFamily="49" charset="0"/>
                <a:cs typeface="Courier New" pitchFamily="49" charset="0"/>
              </a:rPr>
              <a:t>	if (!head)</a:t>
            </a:r>
            <a:r>
              <a:rPr lang="en-US" sz="2800" dirty="0">
                <a:cs typeface="Times New Roman" pitchFamily="18" charset="0"/>
              </a:rPr>
              <a:t/>
            </a:r>
            <a:br>
              <a:rPr lang="en-US" sz="2800" dirty="0">
                <a:cs typeface="Times New Roman" pitchFamily="18" charset="0"/>
              </a:rPr>
            </a:br>
            <a:r>
              <a:rPr lang="en-US" sz="2800" dirty="0">
                <a:latin typeface="Courier New" pitchFamily="49" charset="0"/>
                <a:cs typeface="Courier New" pitchFamily="49" charset="0"/>
              </a:rPr>
              <a:t>		head = </a:t>
            </a:r>
            <a:r>
              <a:rPr lang="en-US" sz="2800" dirty="0" err="1">
                <a:latin typeface="Courier New" pitchFamily="49" charset="0"/>
                <a:cs typeface="Courier New" pitchFamily="49" charset="0"/>
              </a:rPr>
              <a:t>newNode</a:t>
            </a:r>
            <a:r>
              <a:rPr lang="en-US" sz="2800" dirty="0">
                <a:latin typeface="Courier New" pitchFamily="49" charset="0"/>
                <a:cs typeface="Courier New" pitchFamily="49" charset="0"/>
              </a:rPr>
              <a:t>;</a:t>
            </a:r>
            <a:endParaRPr lang="en-US" sz="2800" dirty="0"/>
          </a:p>
        </p:txBody>
      </p:sp>
      <p:sp>
        <p:nvSpPr>
          <p:cNvPr id="17412" name="Rectangle 4"/>
          <p:cNvSpPr>
            <a:spLocks noChangeArrowheads="1"/>
          </p:cNvSpPr>
          <p:nvPr/>
        </p:nvSpPr>
        <p:spPr bwMode="auto">
          <a:xfrm>
            <a:off x="3171825" y="2790825"/>
            <a:ext cx="9144000" cy="0"/>
          </a:xfrm>
          <a:prstGeom prst="rect">
            <a:avLst/>
          </a:prstGeom>
          <a:noFill/>
          <a:ln w="9525">
            <a:noFill/>
            <a:miter lim="800000"/>
            <a:headEnd/>
            <a:tailEnd/>
          </a:ln>
          <a:effectLst/>
        </p:spPr>
        <p:txBody>
          <a:bodyPr>
            <a:spAutoFit/>
          </a:bodyPr>
          <a:lstStyle/>
          <a:p>
            <a:endParaRPr lang="en-US"/>
          </a:p>
        </p:txBody>
      </p:sp>
      <p:pic>
        <p:nvPicPr>
          <p:cNvPr id="17411" name="Picture 3" descr="Figure 17-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171824" y="2790824"/>
            <a:ext cx="4576691" cy="2085975"/>
          </a:xfrm>
          <a:prstGeom prst="rect">
            <a:avLst/>
          </a:prstGeom>
          <a:noFill/>
        </p:spPr>
      </p:pic>
      <p:sp>
        <p:nvSpPr>
          <p:cNvPr id="17413" name="Text Box 5"/>
          <p:cNvSpPr txBox="1">
            <a:spLocks noChangeArrowheads="1"/>
          </p:cNvSpPr>
          <p:nvPr/>
        </p:nvSpPr>
        <p:spPr bwMode="auto">
          <a:xfrm>
            <a:off x="1066800" y="5181600"/>
            <a:ext cx="8458200" cy="954107"/>
          </a:xfrm>
          <a:prstGeom prst="rect">
            <a:avLst/>
          </a:prstGeom>
          <a:noFill/>
          <a:ln w="9525">
            <a:noFill/>
            <a:miter lim="800000"/>
            <a:headEnd/>
            <a:tailEnd/>
          </a:ln>
          <a:effectLst/>
        </p:spPr>
        <p:txBody>
          <a:bodyPr>
            <a:spAutoFit/>
          </a:bodyPr>
          <a:lstStyle/>
          <a:p>
            <a:pPr>
              <a:spcBef>
                <a:spcPct val="50000"/>
              </a:spcBef>
            </a:pPr>
            <a:r>
              <a:rPr lang="en-US" sz="2800" dirty="0">
                <a:cs typeface="Times New Roman" pitchFamily="18" charset="0"/>
              </a:rPr>
              <a:t>There are no more statements to execute, so control returns to function </a:t>
            </a:r>
            <a:r>
              <a:rPr lang="en-US" sz="2800" dirty="0">
                <a:latin typeface="Courier New" pitchFamily="49" charset="0"/>
                <a:cs typeface="Courier New" pitchFamily="49" charset="0"/>
              </a:rPr>
              <a:t>main</a:t>
            </a:r>
            <a:r>
              <a:rPr lang="en-US" sz="2800" dirty="0">
                <a:cs typeface="Times New Roman" pitchFamily="18" charset="0"/>
              </a:rPr>
              <a:t>. </a:t>
            </a:r>
          </a:p>
        </p:txBody>
      </p:sp>
      <p:sp>
        <p:nvSpPr>
          <p:cNvPr id="7" name="TextBox 6"/>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77288601-884D-438D-92B4-63DC6E9CB745}" type="slidenum">
              <a:rPr lang="en-US"/>
              <a:pPr/>
              <a:t>19</a:t>
            </a:fld>
            <a:endParaRPr lang="en-US"/>
          </a:p>
        </p:txBody>
      </p:sp>
      <p:sp>
        <p:nvSpPr>
          <p:cNvPr id="18434" name="Text Box 2"/>
          <p:cNvSpPr txBox="1">
            <a:spLocks noChangeArrowheads="1"/>
          </p:cNvSpPr>
          <p:nvPr/>
        </p:nvSpPr>
        <p:spPr bwMode="auto">
          <a:xfrm>
            <a:off x="1143000" y="533400"/>
            <a:ext cx="7848600" cy="2246769"/>
          </a:xfrm>
          <a:prstGeom prst="rect">
            <a:avLst/>
          </a:prstGeom>
          <a:noFill/>
          <a:ln w="9525">
            <a:noFill/>
            <a:miter lim="800000"/>
            <a:headEnd/>
            <a:tailEnd/>
          </a:ln>
          <a:effectLst/>
        </p:spPr>
        <p:txBody>
          <a:bodyPr wrap="square">
            <a:spAutoFit/>
          </a:bodyPr>
          <a:lstStyle/>
          <a:p>
            <a:pPr>
              <a:spcBef>
                <a:spcPct val="50000"/>
              </a:spcBef>
            </a:pPr>
            <a:r>
              <a:rPr lang="en-US" sz="2800" dirty="0">
                <a:cs typeface="Times New Roman" pitchFamily="18" charset="0"/>
              </a:rPr>
              <a:t>In the second call to </a:t>
            </a:r>
            <a:r>
              <a:rPr lang="en-US" sz="2800" dirty="0" err="1">
                <a:latin typeface="Courier New" pitchFamily="49" charset="0"/>
                <a:cs typeface="Courier New" pitchFamily="49" charset="0"/>
              </a:rPr>
              <a:t>appendNode</a:t>
            </a:r>
            <a:r>
              <a:rPr lang="en-US" sz="2800" dirty="0">
                <a:cs typeface="Times New Roman" pitchFamily="18" charset="0"/>
              </a:rPr>
              <a:t>, 7.9 is passed as the argument. Once again, the first three statements in the function create a new node, store the argument in the node's </a:t>
            </a:r>
            <a:r>
              <a:rPr lang="en-US" sz="2800" dirty="0">
                <a:latin typeface="Courier New" pitchFamily="49" charset="0"/>
                <a:cs typeface="Courier New" pitchFamily="49" charset="0"/>
              </a:rPr>
              <a:t>value</a:t>
            </a:r>
            <a:r>
              <a:rPr lang="en-US" sz="2800" dirty="0">
                <a:cs typeface="Times New Roman" pitchFamily="18" charset="0"/>
              </a:rPr>
              <a:t> member, and assign its </a:t>
            </a:r>
            <a:r>
              <a:rPr lang="en-US" sz="2800" dirty="0">
                <a:latin typeface="Courier New" pitchFamily="49" charset="0"/>
                <a:cs typeface="Courier New" pitchFamily="49" charset="0"/>
              </a:rPr>
              <a:t>next</a:t>
            </a:r>
            <a:r>
              <a:rPr lang="en-US" sz="2800" dirty="0">
                <a:cs typeface="Times New Roman" pitchFamily="18" charset="0"/>
              </a:rPr>
              <a:t> pointer to NULL. </a:t>
            </a:r>
          </a:p>
        </p:txBody>
      </p:sp>
      <p:sp>
        <p:nvSpPr>
          <p:cNvPr id="18436" name="Rectangle 4"/>
          <p:cNvSpPr>
            <a:spLocks noChangeArrowheads="1"/>
          </p:cNvSpPr>
          <p:nvPr/>
        </p:nvSpPr>
        <p:spPr bwMode="auto">
          <a:xfrm>
            <a:off x="2438400" y="2857500"/>
            <a:ext cx="9144000" cy="0"/>
          </a:xfrm>
          <a:prstGeom prst="rect">
            <a:avLst/>
          </a:prstGeom>
          <a:noFill/>
          <a:ln w="9525">
            <a:noFill/>
            <a:miter lim="800000"/>
            <a:headEnd/>
            <a:tailEnd/>
          </a:ln>
          <a:effectLst/>
        </p:spPr>
        <p:txBody>
          <a:bodyPr>
            <a:spAutoFit/>
          </a:bodyPr>
          <a:lstStyle/>
          <a:p>
            <a:endParaRPr lang="en-US"/>
          </a:p>
        </p:txBody>
      </p:sp>
      <p:pic>
        <p:nvPicPr>
          <p:cNvPr id="18435" name="Picture 3" descr="Figure 17-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62000" y="3581400"/>
            <a:ext cx="7965440" cy="2133600"/>
          </a:xfrm>
          <a:prstGeom prst="rect">
            <a:avLst/>
          </a:prstGeom>
          <a:noFill/>
        </p:spPr>
      </p:pic>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6800" y="1447800"/>
            <a:ext cx="7772400" cy="4114800"/>
          </a:xfrm>
        </p:spPr>
        <p:txBody>
          <a:bodyPr/>
          <a:lstStyle/>
          <a:p>
            <a:r>
              <a:rPr lang="en-US" dirty="0" smtClean="0"/>
              <a:t>To overcome the disadvantage of fixed size arrays, linked list were introduced.</a:t>
            </a:r>
          </a:p>
          <a:p>
            <a:r>
              <a:rPr lang="en-US" dirty="0" smtClean="0"/>
              <a:t>A linked list consists of nodes of data which are connected with each other. Every node consist of two parts data and the link to other nodes. </a:t>
            </a:r>
          </a:p>
          <a:p>
            <a:r>
              <a:rPr lang="en-US" dirty="0" smtClean="0"/>
              <a:t>The nodes are created dynamically.</a:t>
            </a:r>
          </a:p>
          <a:p>
            <a:pPr>
              <a:buNone/>
            </a:pPr>
            <a:endParaRPr lang="en-US" dirty="0"/>
          </a:p>
        </p:txBody>
      </p:sp>
      <p:sp>
        <p:nvSpPr>
          <p:cNvPr id="3" name="Title 2"/>
          <p:cNvSpPr>
            <a:spLocks noGrp="1"/>
          </p:cNvSpPr>
          <p:nvPr>
            <p:ph type="title"/>
          </p:nvPr>
        </p:nvSpPr>
        <p:spPr>
          <a:xfrm>
            <a:off x="1143000" y="0"/>
            <a:ext cx="7772400" cy="1143000"/>
          </a:xfrm>
        </p:spPr>
        <p:txBody>
          <a:bodyPr/>
          <a:lstStyle/>
          <a:p>
            <a:r>
              <a:rPr lang="en-US" b="1" dirty="0" smtClean="0"/>
              <a:t>Linked List</a:t>
            </a:r>
            <a:endParaRPr lang="en-US"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1F982A51-E89A-403B-A0C2-DDF964E824E6}" type="slidenum">
              <a:rPr lang="en-US"/>
              <a:pPr/>
              <a:t>20</a:t>
            </a:fld>
            <a:endParaRPr lang="en-US"/>
          </a:p>
        </p:txBody>
      </p:sp>
      <p:sp>
        <p:nvSpPr>
          <p:cNvPr id="19458" name="Text Box 2"/>
          <p:cNvSpPr txBox="1">
            <a:spLocks noChangeArrowheads="1"/>
          </p:cNvSpPr>
          <p:nvPr/>
        </p:nvSpPr>
        <p:spPr bwMode="auto">
          <a:xfrm>
            <a:off x="762000" y="228600"/>
            <a:ext cx="8382000" cy="3939540"/>
          </a:xfrm>
          <a:prstGeom prst="rect">
            <a:avLst/>
          </a:prstGeom>
          <a:noFill/>
          <a:ln w="9525">
            <a:noFill/>
            <a:miter lim="800000"/>
            <a:headEnd/>
            <a:tailEnd/>
          </a:ln>
          <a:effectLst/>
        </p:spPr>
        <p:txBody>
          <a:bodyPr>
            <a:spAutoFit/>
          </a:bodyPr>
          <a:lstStyle/>
          <a:p>
            <a:pPr>
              <a:spcBef>
                <a:spcPct val="50000"/>
              </a:spcBef>
            </a:pPr>
            <a:r>
              <a:rPr lang="en-US" sz="2000" dirty="0">
                <a:cs typeface="Times New Roman" pitchFamily="18" charset="0"/>
              </a:rPr>
              <a:t>Since </a:t>
            </a:r>
            <a:r>
              <a:rPr lang="en-US" sz="2000" dirty="0">
                <a:latin typeface="Courier New" pitchFamily="49" charset="0"/>
                <a:cs typeface="Courier New" pitchFamily="49" charset="0"/>
              </a:rPr>
              <a:t>head</a:t>
            </a:r>
            <a:r>
              <a:rPr lang="en-US" sz="2000" dirty="0">
                <a:cs typeface="Times New Roman" pitchFamily="18" charset="0"/>
              </a:rPr>
              <a:t> no longer points to NULL, the </a:t>
            </a:r>
            <a:r>
              <a:rPr lang="en-US" sz="2000" dirty="0">
                <a:latin typeface="Courier New" pitchFamily="49" charset="0"/>
                <a:cs typeface="Courier New" pitchFamily="49" charset="0"/>
              </a:rPr>
              <a:t>else</a:t>
            </a:r>
            <a:r>
              <a:rPr lang="en-US" sz="2000" dirty="0">
                <a:cs typeface="Times New Roman" pitchFamily="18" charset="0"/>
              </a:rPr>
              <a:t> part of the </a:t>
            </a:r>
            <a:r>
              <a:rPr lang="en-US" sz="2000" dirty="0">
                <a:latin typeface="Courier New" pitchFamily="49" charset="0"/>
                <a:cs typeface="Courier New" pitchFamily="49" charset="0"/>
              </a:rPr>
              <a:t>if</a:t>
            </a:r>
            <a:r>
              <a:rPr lang="en-US" sz="2000" dirty="0">
                <a:cs typeface="Times New Roman" pitchFamily="18" charset="0"/>
              </a:rPr>
              <a:t> statement executes:</a:t>
            </a:r>
          </a:p>
          <a:p>
            <a:pPr>
              <a:spcBef>
                <a:spcPct val="50000"/>
              </a:spcBef>
            </a:pPr>
            <a:r>
              <a:rPr lang="en-US" sz="2000" dirty="0">
                <a:latin typeface="Courier New" pitchFamily="49" charset="0"/>
                <a:cs typeface="Courier New" pitchFamily="49" charset="0"/>
              </a:rPr>
              <a:t>	else	// Otherwise, insert </a:t>
            </a:r>
            <a:r>
              <a:rPr lang="en-US" sz="2000" dirty="0" err="1">
                <a:latin typeface="Courier New" pitchFamily="49" charset="0"/>
                <a:cs typeface="Courier New" pitchFamily="49" charset="0"/>
              </a:rPr>
              <a:t>newNode</a:t>
            </a:r>
            <a:r>
              <a:rPr lang="en-US" sz="2000" dirty="0">
                <a:latin typeface="Courier New" pitchFamily="49" charset="0"/>
                <a:cs typeface="Courier New" pitchFamily="49" charset="0"/>
              </a:rPr>
              <a:t> at end</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Initialize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 to head of list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 = head;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Find the last node in the list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while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-&gt;next)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-&gt;next;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Insert </a:t>
            </a:r>
            <a:r>
              <a:rPr lang="en-US" sz="2000" dirty="0" err="1">
                <a:latin typeface="Courier New" pitchFamily="49" charset="0"/>
                <a:cs typeface="Courier New" pitchFamily="49" charset="0"/>
              </a:rPr>
              <a:t>newNode</a:t>
            </a:r>
            <a:r>
              <a:rPr lang="en-US" sz="2000" dirty="0">
                <a:latin typeface="Courier New" pitchFamily="49" charset="0"/>
                <a:cs typeface="Courier New" pitchFamily="49" charset="0"/>
              </a:rPr>
              <a:t> as the last node</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-&gt;next = </a:t>
            </a:r>
            <a:r>
              <a:rPr lang="en-US" sz="2000" dirty="0" err="1">
                <a:latin typeface="Courier New" pitchFamily="49" charset="0"/>
                <a:cs typeface="Courier New" pitchFamily="49" charset="0"/>
              </a:rPr>
              <a:t>newNode</a:t>
            </a: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endParaRPr lang="en-US" sz="2000" dirty="0"/>
          </a:p>
        </p:txBody>
      </p:sp>
      <p:sp>
        <p:nvSpPr>
          <p:cNvPr id="19460" name="Rectangle 4"/>
          <p:cNvSpPr>
            <a:spLocks noChangeArrowheads="1"/>
          </p:cNvSpPr>
          <p:nvPr/>
        </p:nvSpPr>
        <p:spPr bwMode="auto">
          <a:xfrm>
            <a:off x="2795588" y="2547938"/>
            <a:ext cx="9144000" cy="0"/>
          </a:xfrm>
          <a:prstGeom prst="rect">
            <a:avLst/>
          </a:prstGeom>
          <a:noFill/>
          <a:ln w="9525">
            <a:noFill/>
            <a:miter lim="800000"/>
            <a:headEnd/>
            <a:tailEnd/>
          </a:ln>
          <a:effectLst/>
        </p:spPr>
        <p:txBody>
          <a:bodyPr>
            <a:spAutoFit/>
          </a:bodyPr>
          <a:lstStyle/>
          <a:p>
            <a:endParaRPr lang="en-US"/>
          </a:p>
        </p:txBody>
      </p:sp>
      <p:pic>
        <p:nvPicPr>
          <p:cNvPr id="19459" name="Picture 3" descr="Figure 17-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43200" y="4114801"/>
            <a:ext cx="5530884" cy="2743200"/>
          </a:xfrm>
          <a:prstGeom prst="rect">
            <a:avLst/>
          </a:prstGeom>
          <a:noFill/>
        </p:spPr>
      </p:pic>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1B66FC09-2AAE-4B1B-96CC-6D7155EC46DF}" type="slidenum">
              <a:rPr lang="en-US"/>
              <a:pPr/>
              <a:t>21</a:t>
            </a:fld>
            <a:endParaRPr lang="en-US"/>
          </a:p>
        </p:txBody>
      </p:sp>
      <p:sp>
        <p:nvSpPr>
          <p:cNvPr id="20482" name="Text Box 2"/>
          <p:cNvSpPr txBox="1">
            <a:spLocks noChangeArrowheads="1"/>
          </p:cNvSpPr>
          <p:nvPr/>
        </p:nvSpPr>
        <p:spPr bwMode="auto">
          <a:xfrm>
            <a:off x="990600" y="304800"/>
            <a:ext cx="7924800" cy="2246769"/>
          </a:xfrm>
          <a:prstGeom prst="rect">
            <a:avLst/>
          </a:prstGeom>
          <a:noFill/>
          <a:ln w="9525">
            <a:noFill/>
            <a:miter lim="800000"/>
            <a:headEnd/>
            <a:tailEnd/>
          </a:ln>
          <a:effectLst/>
        </p:spPr>
        <p:txBody>
          <a:bodyPr wrap="square">
            <a:spAutoFit/>
          </a:bodyPr>
          <a:lstStyle/>
          <a:p>
            <a:pPr>
              <a:spcBef>
                <a:spcPct val="50000"/>
              </a:spcBef>
            </a:pPr>
            <a:r>
              <a:rPr lang="en-US" sz="2800" dirty="0" err="1">
                <a:latin typeface="Courier New" pitchFamily="49" charset="0"/>
                <a:cs typeface="Courier New" pitchFamily="49" charset="0"/>
              </a:rPr>
              <a:t>nodePtr</a:t>
            </a:r>
            <a:r>
              <a:rPr lang="en-US" sz="2800" dirty="0">
                <a:cs typeface="Times New Roman" pitchFamily="18" charset="0"/>
              </a:rPr>
              <a:t> is already at the end of the list, so the </a:t>
            </a:r>
            <a:r>
              <a:rPr lang="en-US" sz="2800" dirty="0">
                <a:latin typeface="Courier New" pitchFamily="49" charset="0"/>
                <a:cs typeface="Courier New" pitchFamily="49" charset="0"/>
              </a:rPr>
              <a:t>while</a:t>
            </a:r>
            <a:r>
              <a:rPr lang="en-US" sz="2800" dirty="0">
                <a:cs typeface="Times New Roman" pitchFamily="18" charset="0"/>
              </a:rPr>
              <a:t> loop immediately terminates. The last statement, </a:t>
            </a:r>
            <a:r>
              <a:rPr lang="en-US" sz="2800" dirty="0" err="1">
                <a:latin typeface="Courier New" pitchFamily="49" charset="0"/>
                <a:cs typeface="Courier New" pitchFamily="49" charset="0"/>
              </a:rPr>
              <a:t>nodePtr</a:t>
            </a:r>
            <a:r>
              <a:rPr lang="en-US" sz="2800" dirty="0">
                <a:latin typeface="Courier New" pitchFamily="49" charset="0"/>
                <a:cs typeface="Courier New" pitchFamily="49" charset="0"/>
              </a:rPr>
              <a:t>-&gt;next = </a:t>
            </a:r>
            <a:r>
              <a:rPr lang="en-US" sz="2800" dirty="0" err="1">
                <a:latin typeface="Courier New" pitchFamily="49" charset="0"/>
                <a:cs typeface="Courier New" pitchFamily="49" charset="0"/>
              </a:rPr>
              <a:t>newNode</a:t>
            </a:r>
            <a:r>
              <a:rPr lang="en-US" sz="2800" dirty="0">
                <a:latin typeface="Courier New" pitchFamily="49" charset="0"/>
                <a:cs typeface="Courier New" pitchFamily="49" charset="0"/>
              </a:rPr>
              <a:t>;</a:t>
            </a:r>
            <a:r>
              <a:rPr lang="en-US" sz="2800" dirty="0">
                <a:cs typeface="Times New Roman" pitchFamily="18" charset="0"/>
              </a:rPr>
              <a:t> causes </a:t>
            </a:r>
            <a:r>
              <a:rPr lang="en-US" sz="2800" dirty="0" err="1">
                <a:latin typeface="Courier New" pitchFamily="49" charset="0"/>
                <a:cs typeface="Courier New" pitchFamily="49" charset="0"/>
              </a:rPr>
              <a:t>nodePtr</a:t>
            </a:r>
            <a:r>
              <a:rPr lang="en-US" sz="2800" dirty="0">
                <a:latin typeface="Courier New" pitchFamily="49" charset="0"/>
                <a:cs typeface="Courier New" pitchFamily="49" charset="0"/>
              </a:rPr>
              <a:t>-&gt;next</a:t>
            </a:r>
            <a:r>
              <a:rPr lang="en-US" sz="2800" dirty="0">
                <a:cs typeface="Times New Roman" pitchFamily="18" charset="0"/>
              </a:rPr>
              <a:t> to point to the new node. This inserts </a:t>
            </a:r>
            <a:r>
              <a:rPr lang="en-US" sz="2800" dirty="0" err="1">
                <a:latin typeface="Courier New" pitchFamily="49" charset="0"/>
                <a:cs typeface="Courier New" pitchFamily="49" charset="0"/>
              </a:rPr>
              <a:t>newNode</a:t>
            </a:r>
            <a:r>
              <a:rPr lang="en-US" sz="2800" dirty="0">
                <a:cs typeface="Times New Roman" pitchFamily="18" charset="0"/>
              </a:rPr>
              <a:t> at the end of the list.</a:t>
            </a:r>
          </a:p>
        </p:txBody>
      </p:sp>
      <p:sp>
        <p:nvSpPr>
          <p:cNvPr id="20484" name="Rectangle 4"/>
          <p:cNvSpPr>
            <a:spLocks noChangeArrowheads="1"/>
          </p:cNvSpPr>
          <p:nvPr/>
        </p:nvSpPr>
        <p:spPr bwMode="auto">
          <a:xfrm>
            <a:off x="2590800" y="2438400"/>
            <a:ext cx="9144000" cy="0"/>
          </a:xfrm>
          <a:prstGeom prst="rect">
            <a:avLst/>
          </a:prstGeom>
          <a:noFill/>
          <a:ln w="9525">
            <a:noFill/>
            <a:miter lim="800000"/>
            <a:headEnd/>
            <a:tailEnd/>
          </a:ln>
          <a:effectLst/>
        </p:spPr>
        <p:txBody>
          <a:bodyPr>
            <a:spAutoFit/>
          </a:bodyPr>
          <a:lstStyle/>
          <a:p>
            <a:endParaRPr lang="en-US"/>
          </a:p>
        </p:txBody>
      </p:sp>
      <p:pic>
        <p:nvPicPr>
          <p:cNvPr id="20483" name="Picture 3" descr="Figure 17-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86000" y="2971800"/>
            <a:ext cx="6292403" cy="3124200"/>
          </a:xfrm>
          <a:prstGeom prst="rect">
            <a:avLst/>
          </a:prstGeom>
          <a:noFill/>
        </p:spPr>
      </p:pic>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5B5C50-392B-4E16-9168-473401A01B71}" type="slidenum">
              <a:rPr lang="en-US"/>
              <a:pPr/>
              <a:t>22</a:t>
            </a:fld>
            <a:endParaRPr lang="en-US"/>
          </a:p>
        </p:txBody>
      </p:sp>
      <p:sp>
        <p:nvSpPr>
          <p:cNvPr id="21506" name="Text Box 2"/>
          <p:cNvSpPr txBox="1">
            <a:spLocks noChangeArrowheads="1"/>
          </p:cNvSpPr>
          <p:nvPr/>
        </p:nvSpPr>
        <p:spPr bwMode="auto">
          <a:xfrm>
            <a:off x="990600" y="381000"/>
            <a:ext cx="7848600" cy="1815882"/>
          </a:xfrm>
          <a:prstGeom prst="rect">
            <a:avLst/>
          </a:prstGeom>
          <a:noFill/>
          <a:ln w="9525">
            <a:noFill/>
            <a:miter lim="800000"/>
            <a:headEnd/>
            <a:tailEnd/>
          </a:ln>
          <a:effectLst/>
        </p:spPr>
        <p:txBody>
          <a:bodyPr wrap="square">
            <a:spAutoFit/>
          </a:bodyPr>
          <a:lstStyle/>
          <a:p>
            <a:pPr>
              <a:spcBef>
                <a:spcPct val="50000"/>
              </a:spcBef>
            </a:pPr>
            <a:r>
              <a:rPr lang="en-US" sz="2800" dirty="0">
                <a:cs typeface="Times New Roman" pitchFamily="18" charset="0"/>
              </a:rPr>
              <a:t>The third time </a:t>
            </a:r>
            <a:r>
              <a:rPr lang="en-US" sz="2800" dirty="0" err="1">
                <a:latin typeface="Courier New" pitchFamily="49" charset="0"/>
                <a:cs typeface="Courier New" pitchFamily="49" charset="0"/>
              </a:rPr>
              <a:t>appendNode</a:t>
            </a:r>
            <a:r>
              <a:rPr lang="en-US" sz="2800" dirty="0">
                <a:cs typeface="Times New Roman" pitchFamily="18" charset="0"/>
              </a:rPr>
              <a:t> is called, 12.6 is passed as the argument. Once again, the first three statements create a node with the argument stored in the </a:t>
            </a:r>
            <a:r>
              <a:rPr lang="en-US" sz="2800" dirty="0">
                <a:latin typeface="Courier New" pitchFamily="49" charset="0"/>
                <a:cs typeface="Courier New" pitchFamily="49" charset="0"/>
              </a:rPr>
              <a:t>value</a:t>
            </a:r>
            <a:r>
              <a:rPr lang="en-US" sz="2800" dirty="0">
                <a:cs typeface="Times New Roman" pitchFamily="18" charset="0"/>
              </a:rPr>
              <a:t> member. </a:t>
            </a:r>
          </a:p>
        </p:txBody>
      </p:sp>
      <p:pic>
        <p:nvPicPr>
          <p:cNvPr id="21507" name="Picture 3" descr="Figure 17-8"/>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992" y="2971800"/>
            <a:ext cx="8313008" cy="2628900"/>
          </a:xfrm>
          <a:prstGeom prst="rect">
            <a:avLst/>
          </a:prstGeom>
          <a:noFill/>
        </p:spPr>
      </p:pic>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F0745436-0E67-4537-8478-ECAF5D44459E}" type="slidenum">
              <a:rPr lang="en-US"/>
              <a:pPr/>
              <a:t>23</a:t>
            </a:fld>
            <a:endParaRPr lang="en-US"/>
          </a:p>
        </p:txBody>
      </p:sp>
      <p:sp>
        <p:nvSpPr>
          <p:cNvPr id="22530" name="Text Box 2"/>
          <p:cNvSpPr txBox="1">
            <a:spLocks noChangeArrowheads="1"/>
          </p:cNvSpPr>
          <p:nvPr/>
        </p:nvSpPr>
        <p:spPr bwMode="auto">
          <a:xfrm>
            <a:off x="1066800" y="685800"/>
            <a:ext cx="7848600" cy="1384995"/>
          </a:xfrm>
          <a:prstGeom prst="rect">
            <a:avLst/>
          </a:prstGeom>
          <a:noFill/>
          <a:ln w="9525">
            <a:noFill/>
            <a:miter lim="800000"/>
            <a:headEnd/>
            <a:tailEnd/>
          </a:ln>
          <a:effectLst/>
        </p:spPr>
        <p:txBody>
          <a:bodyPr wrap="square">
            <a:spAutoFit/>
          </a:bodyPr>
          <a:lstStyle/>
          <a:p>
            <a:pPr>
              <a:spcBef>
                <a:spcPct val="50000"/>
              </a:spcBef>
            </a:pPr>
            <a:r>
              <a:rPr lang="en-US" sz="2800" dirty="0">
                <a:cs typeface="Times New Roman" pitchFamily="18" charset="0"/>
              </a:rPr>
              <a:t>next, the </a:t>
            </a:r>
            <a:r>
              <a:rPr lang="en-US" sz="2800" dirty="0">
                <a:latin typeface="Courier New" pitchFamily="49" charset="0"/>
                <a:cs typeface="Courier New" pitchFamily="49" charset="0"/>
              </a:rPr>
              <a:t>else</a:t>
            </a:r>
            <a:r>
              <a:rPr lang="en-US" sz="2800" dirty="0">
                <a:cs typeface="Times New Roman" pitchFamily="18" charset="0"/>
              </a:rPr>
              <a:t> part of the </a:t>
            </a:r>
            <a:r>
              <a:rPr lang="en-US" sz="2800" dirty="0">
                <a:latin typeface="Courier New" pitchFamily="49" charset="0"/>
                <a:cs typeface="Courier New" pitchFamily="49" charset="0"/>
              </a:rPr>
              <a:t>if</a:t>
            </a:r>
            <a:r>
              <a:rPr lang="en-US" sz="2800" dirty="0">
                <a:cs typeface="Times New Roman" pitchFamily="18" charset="0"/>
              </a:rPr>
              <a:t> statement executes. As before, </a:t>
            </a:r>
            <a:r>
              <a:rPr lang="en-US" sz="2800" dirty="0" err="1">
                <a:latin typeface="Courier New" pitchFamily="49" charset="0"/>
                <a:cs typeface="Courier New" pitchFamily="49" charset="0"/>
              </a:rPr>
              <a:t>nodePtr</a:t>
            </a:r>
            <a:r>
              <a:rPr lang="en-US" sz="2800" dirty="0">
                <a:cs typeface="Times New Roman" pitchFamily="18" charset="0"/>
              </a:rPr>
              <a:t> is made to point to the same node as </a:t>
            </a:r>
            <a:r>
              <a:rPr lang="en-US" sz="2800" dirty="0">
                <a:latin typeface="Courier New" pitchFamily="49" charset="0"/>
                <a:cs typeface="Courier New" pitchFamily="49" charset="0"/>
              </a:rPr>
              <a:t>head</a:t>
            </a:r>
            <a:r>
              <a:rPr lang="en-US" sz="2800" dirty="0">
                <a:cs typeface="Times New Roman" pitchFamily="18" charset="0"/>
              </a:rPr>
              <a:t>.</a:t>
            </a:r>
            <a:endParaRPr lang="en-US" sz="2800" dirty="0"/>
          </a:p>
        </p:txBody>
      </p:sp>
      <p:sp>
        <p:nvSpPr>
          <p:cNvPr id="22532" name="Rectangle 4"/>
          <p:cNvSpPr>
            <a:spLocks noChangeArrowheads="1"/>
          </p:cNvSpPr>
          <p:nvPr/>
        </p:nvSpPr>
        <p:spPr bwMode="auto">
          <a:xfrm>
            <a:off x="2171700" y="2500313"/>
            <a:ext cx="9144000" cy="0"/>
          </a:xfrm>
          <a:prstGeom prst="rect">
            <a:avLst/>
          </a:prstGeom>
          <a:noFill/>
          <a:ln w="9525">
            <a:noFill/>
            <a:miter lim="800000"/>
            <a:headEnd/>
            <a:tailEnd/>
          </a:ln>
          <a:effectLst/>
        </p:spPr>
        <p:txBody>
          <a:bodyPr>
            <a:spAutoFit/>
          </a:bodyPr>
          <a:lstStyle/>
          <a:p>
            <a:endParaRPr lang="en-US"/>
          </a:p>
        </p:txBody>
      </p:sp>
      <p:pic>
        <p:nvPicPr>
          <p:cNvPr id="22531" name="Picture 3" descr="Figure 17-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43000" y="2895600"/>
            <a:ext cx="7557868" cy="2924175"/>
          </a:xfrm>
          <a:prstGeom prst="rect">
            <a:avLst/>
          </a:prstGeom>
          <a:noFill/>
        </p:spPr>
      </p:pic>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91B3C06E-59B8-43B4-B095-2ED66BDE4ED7}" type="slidenum">
              <a:rPr lang="en-US"/>
              <a:pPr/>
              <a:t>24</a:t>
            </a:fld>
            <a:endParaRPr lang="en-US"/>
          </a:p>
        </p:txBody>
      </p:sp>
      <p:sp>
        <p:nvSpPr>
          <p:cNvPr id="23554" name="Text Box 2"/>
          <p:cNvSpPr txBox="1">
            <a:spLocks noChangeArrowheads="1"/>
          </p:cNvSpPr>
          <p:nvPr/>
        </p:nvSpPr>
        <p:spPr bwMode="auto">
          <a:xfrm>
            <a:off x="1143000" y="381000"/>
            <a:ext cx="7848600" cy="1815882"/>
          </a:xfrm>
          <a:prstGeom prst="rect">
            <a:avLst/>
          </a:prstGeom>
          <a:noFill/>
          <a:ln w="9525">
            <a:noFill/>
            <a:miter lim="800000"/>
            <a:headEnd/>
            <a:tailEnd/>
          </a:ln>
          <a:effectLst/>
        </p:spPr>
        <p:txBody>
          <a:bodyPr wrap="square">
            <a:spAutoFit/>
          </a:bodyPr>
          <a:lstStyle/>
          <a:p>
            <a:pPr>
              <a:spcBef>
                <a:spcPct val="50000"/>
              </a:spcBef>
            </a:pPr>
            <a:r>
              <a:rPr lang="en-US" sz="2800" dirty="0">
                <a:cs typeface="Times New Roman" pitchFamily="18" charset="0"/>
              </a:rPr>
              <a:t>Since </a:t>
            </a:r>
            <a:r>
              <a:rPr lang="en-US" sz="2800" dirty="0" err="1">
                <a:latin typeface="Courier New" pitchFamily="49" charset="0"/>
                <a:cs typeface="Courier New" pitchFamily="49" charset="0"/>
              </a:rPr>
              <a:t>nodePtr</a:t>
            </a:r>
            <a:r>
              <a:rPr lang="en-US" sz="2800" dirty="0">
                <a:latin typeface="Courier New" pitchFamily="49" charset="0"/>
                <a:cs typeface="Courier New" pitchFamily="49" charset="0"/>
              </a:rPr>
              <a:t>-&gt;next</a:t>
            </a:r>
            <a:r>
              <a:rPr lang="en-US" sz="2800" dirty="0">
                <a:cs typeface="Times New Roman" pitchFamily="18" charset="0"/>
              </a:rPr>
              <a:t> is not NULL, the </a:t>
            </a:r>
            <a:r>
              <a:rPr lang="en-US" sz="2800" dirty="0">
                <a:latin typeface="Courier New" pitchFamily="49" charset="0"/>
                <a:cs typeface="Courier New" pitchFamily="49" charset="0"/>
              </a:rPr>
              <a:t>while</a:t>
            </a:r>
            <a:r>
              <a:rPr lang="en-US" sz="2800" dirty="0">
                <a:cs typeface="Times New Roman" pitchFamily="18" charset="0"/>
              </a:rPr>
              <a:t> loop will execute. After its first iteration, </a:t>
            </a:r>
            <a:r>
              <a:rPr lang="en-US" sz="2800" dirty="0" err="1">
                <a:latin typeface="Courier New" pitchFamily="49" charset="0"/>
                <a:cs typeface="Courier New" pitchFamily="49" charset="0"/>
              </a:rPr>
              <a:t>nodePtr</a:t>
            </a:r>
            <a:r>
              <a:rPr lang="en-US" sz="2800" dirty="0">
                <a:cs typeface="Times New Roman" pitchFamily="18" charset="0"/>
              </a:rPr>
              <a:t> will point to the second node in the list.</a:t>
            </a:r>
            <a:endParaRPr lang="en-US" sz="2800" dirty="0"/>
          </a:p>
        </p:txBody>
      </p:sp>
      <p:sp>
        <p:nvSpPr>
          <p:cNvPr id="23556" name="Rectangle 4"/>
          <p:cNvSpPr>
            <a:spLocks noChangeArrowheads="1"/>
          </p:cNvSpPr>
          <p:nvPr/>
        </p:nvSpPr>
        <p:spPr bwMode="auto">
          <a:xfrm>
            <a:off x="1885950" y="2390775"/>
            <a:ext cx="9144000" cy="0"/>
          </a:xfrm>
          <a:prstGeom prst="rect">
            <a:avLst/>
          </a:prstGeom>
          <a:noFill/>
          <a:ln w="9525">
            <a:noFill/>
            <a:miter lim="800000"/>
            <a:headEnd/>
            <a:tailEnd/>
          </a:ln>
          <a:effectLst/>
        </p:spPr>
        <p:txBody>
          <a:bodyPr>
            <a:spAutoFit/>
          </a:bodyPr>
          <a:lstStyle/>
          <a:p>
            <a:endParaRPr lang="en-US"/>
          </a:p>
        </p:txBody>
      </p:sp>
      <p:pic>
        <p:nvPicPr>
          <p:cNvPr id="23555" name="Picture 3" descr="Figure 17-1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66799" y="3200400"/>
            <a:ext cx="7934937" cy="3067050"/>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26FB55F7-EBE1-4B70-9B9D-167435F6AFFC}" type="slidenum">
              <a:rPr lang="en-US"/>
              <a:pPr/>
              <a:t>25</a:t>
            </a:fld>
            <a:endParaRPr lang="en-US"/>
          </a:p>
        </p:txBody>
      </p:sp>
      <p:sp>
        <p:nvSpPr>
          <p:cNvPr id="24578" name="Text Box 2"/>
          <p:cNvSpPr txBox="1">
            <a:spLocks noChangeArrowheads="1"/>
          </p:cNvSpPr>
          <p:nvPr/>
        </p:nvSpPr>
        <p:spPr bwMode="auto">
          <a:xfrm>
            <a:off x="1143000" y="533400"/>
            <a:ext cx="7772400" cy="2308324"/>
          </a:xfrm>
          <a:prstGeom prst="rect">
            <a:avLst/>
          </a:prstGeom>
          <a:noFill/>
          <a:ln w="9525">
            <a:noFill/>
            <a:miter lim="800000"/>
            <a:headEnd/>
            <a:tailEnd/>
          </a:ln>
          <a:effectLst/>
        </p:spPr>
        <p:txBody>
          <a:bodyPr wrap="square">
            <a:spAutoFit/>
          </a:bodyPr>
          <a:lstStyle/>
          <a:p>
            <a:pPr>
              <a:spcBef>
                <a:spcPct val="50000"/>
              </a:spcBef>
            </a:pPr>
            <a:r>
              <a:rPr lang="en-US" sz="2400" dirty="0">
                <a:cs typeface="Times New Roman" pitchFamily="18" charset="0"/>
              </a:rPr>
              <a:t>The </a:t>
            </a:r>
            <a:r>
              <a:rPr lang="en-US" sz="2400" dirty="0">
                <a:latin typeface="Courier New" pitchFamily="49" charset="0"/>
                <a:cs typeface="Courier New" pitchFamily="49" charset="0"/>
              </a:rPr>
              <a:t>while</a:t>
            </a:r>
            <a:r>
              <a:rPr lang="en-US" sz="2400" dirty="0">
                <a:cs typeface="Times New Roman" pitchFamily="18" charset="0"/>
              </a:rPr>
              <a:t> loop's conditional test will fail after the first iteration because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-&gt;next</a:t>
            </a:r>
            <a:r>
              <a:rPr lang="en-US" sz="2400" dirty="0">
                <a:cs typeface="Times New Roman" pitchFamily="18" charset="0"/>
              </a:rPr>
              <a:t> now points to NULL. The last statement,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-&gt;next = </a:t>
            </a:r>
            <a:r>
              <a:rPr lang="en-US" sz="2400" dirty="0" err="1">
                <a:latin typeface="Courier New" pitchFamily="49" charset="0"/>
                <a:cs typeface="Courier New" pitchFamily="49" charset="0"/>
              </a:rPr>
              <a:t>newNode</a:t>
            </a:r>
            <a:r>
              <a:rPr lang="en-US" sz="2400" dirty="0">
                <a:latin typeface="Courier New" pitchFamily="49" charset="0"/>
                <a:cs typeface="Courier New" pitchFamily="49" charset="0"/>
              </a:rPr>
              <a:t>;</a:t>
            </a:r>
            <a:r>
              <a:rPr lang="en-US" sz="2400" dirty="0">
                <a:cs typeface="Times New Roman" pitchFamily="18" charset="0"/>
              </a:rPr>
              <a:t> causes  </a:t>
            </a:r>
            <a:br>
              <a:rPr lang="en-US" sz="2400" dirty="0">
                <a:cs typeface="Times New Roman" pitchFamily="18" charset="0"/>
              </a:rPr>
            </a:b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-&gt;next</a:t>
            </a:r>
            <a:r>
              <a:rPr lang="en-US" sz="2400" dirty="0">
                <a:cs typeface="Times New Roman" pitchFamily="18" charset="0"/>
              </a:rPr>
              <a:t> to point to the new node. This inserts </a:t>
            </a:r>
            <a:r>
              <a:rPr lang="en-US" sz="2400" dirty="0" err="1">
                <a:latin typeface="Courier New" pitchFamily="49" charset="0"/>
                <a:cs typeface="Courier New" pitchFamily="49" charset="0"/>
              </a:rPr>
              <a:t>newNode</a:t>
            </a:r>
            <a:r>
              <a:rPr lang="en-US" sz="2400" dirty="0">
                <a:cs typeface="Times New Roman" pitchFamily="18" charset="0"/>
              </a:rPr>
              <a:t> at the end of the list </a:t>
            </a:r>
          </a:p>
        </p:txBody>
      </p:sp>
      <p:sp>
        <p:nvSpPr>
          <p:cNvPr id="24580" name="Rectangle 4"/>
          <p:cNvSpPr>
            <a:spLocks noChangeArrowheads="1"/>
          </p:cNvSpPr>
          <p:nvPr/>
        </p:nvSpPr>
        <p:spPr bwMode="auto">
          <a:xfrm>
            <a:off x="2286000" y="2543175"/>
            <a:ext cx="9144000" cy="0"/>
          </a:xfrm>
          <a:prstGeom prst="rect">
            <a:avLst/>
          </a:prstGeom>
          <a:noFill/>
          <a:ln w="9525">
            <a:noFill/>
            <a:miter lim="800000"/>
            <a:headEnd/>
            <a:tailEnd/>
          </a:ln>
          <a:effectLst/>
        </p:spPr>
        <p:txBody>
          <a:bodyPr>
            <a:spAutoFit/>
          </a:bodyPr>
          <a:lstStyle/>
          <a:p>
            <a:endParaRPr lang="en-US"/>
          </a:p>
        </p:txBody>
      </p:sp>
      <p:pic>
        <p:nvPicPr>
          <p:cNvPr id="24579" name="Picture 3" descr="Figure 17-1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295400" y="3276600"/>
            <a:ext cx="7325032" cy="2838450"/>
          </a:xfrm>
          <a:prstGeom prst="rect">
            <a:avLst/>
          </a:prstGeom>
          <a:noFill/>
        </p:spPr>
      </p:pic>
      <p:sp>
        <p:nvSpPr>
          <p:cNvPr id="24581" name="Text Box 5"/>
          <p:cNvSpPr txBox="1">
            <a:spLocks noChangeArrowheads="1"/>
          </p:cNvSpPr>
          <p:nvPr/>
        </p:nvSpPr>
        <p:spPr bwMode="auto">
          <a:xfrm>
            <a:off x="990600" y="6248400"/>
            <a:ext cx="8153400" cy="400110"/>
          </a:xfrm>
          <a:prstGeom prst="rect">
            <a:avLst/>
          </a:prstGeom>
          <a:noFill/>
          <a:ln w="9525">
            <a:noFill/>
            <a:miter lim="800000"/>
            <a:headEnd/>
            <a:tailEnd/>
          </a:ln>
          <a:effectLst/>
        </p:spPr>
        <p:txBody>
          <a:bodyPr>
            <a:spAutoFit/>
          </a:bodyPr>
          <a:lstStyle/>
          <a:p>
            <a:pPr>
              <a:spcBef>
                <a:spcPct val="50000"/>
              </a:spcBef>
            </a:pPr>
            <a:r>
              <a:rPr lang="en-US" sz="2000" dirty="0">
                <a:cs typeface="Times New Roman" pitchFamily="18" charset="0"/>
              </a:rPr>
              <a:t>The figure above depicts the final state of the linked list.</a:t>
            </a:r>
            <a:endParaRPr lang="en-US" sz="2000" dirty="0"/>
          </a:p>
        </p:txBody>
      </p:sp>
      <p:sp>
        <p:nvSpPr>
          <p:cNvPr id="7" name="TextBox 6"/>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7874974A-D4ED-41DD-8739-2BC4833A3A89}" type="slidenum">
              <a:rPr lang="en-US"/>
              <a:pPr/>
              <a:t>26</a:t>
            </a:fld>
            <a:endParaRPr lang="en-US"/>
          </a:p>
        </p:txBody>
      </p:sp>
      <p:sp>
        <p:nvSpPr>
          <p:cNvPr id="24579" name="Rectangle 2"/>
          <p:cNvSpPr>
            <a:spLocks noGrp="1" noChangeArrowheads="1"/>
          </p:cNvSpPr>
          <p:nvPr>
            <p:ph type="title"/>
          </p:nvPr>
        </p:nvSpPr>
        <p:spPr>
          <a:xfrm>
            <a:off x="1143000" y="0"/>
            <a:ext cx="7772400" cy="1143000"/>
          </a:xfrm>
        </p:spPr>
        <p:txBody>
          <a:bodyPr/>
          <a:lstStyle/>
          <a:p>
            <a:pPr eaLnBrk="1" hangingPunct="1"/>
            <a:r>
              <a:rPr lang="en-US" dirty="0" smtClean="0"/>
              <a:t>Traversing the List</a:t>
            </a:r>
          </a:p>
        </p:txBody>
      </p:sp>
      <p:sp>
        <p:nvSpPr>
          <p:cNvPr id="24580" name="Rectangle 3"/>
          <p:cNvSpPr>
            <a:spLocks noGrp="1" noChangeArrowheads="1"/>
          </p:cNvSpPr>
          <p:nvPr>
            <p:ph type="body" idx="1"/>
          </p:nvPr>
        </p:nvSpPr>
        <p:spPr>
          <a:xfrm>
            <a:off x="1066800" y="1371600"/>
            <a:ext cx="7772400" cy="1219200"/>
          </a:xfrm>
        </p:spPr>
        <p:txBody>
          <a:bodyPr>
            <a:noAutofit/>
          </a:bodyPr>
          <a:lstStyle/>
          <a:p>
            <a:pPr eaLnBrk="1" hangingPunct="1">
              <a:lnSpc>
                <a:spcPct val="90000"/>
              </a:lnSpc>
            </a:pPr>
            <a:r>
              <a:rPr lang="en-US" sz="2400" dirty="0" smtClean="0">
                <a:cs typeface="Times New Roman" pitchFamily="18" charset="0"/>
              </a:rPr>
              <a:t>The </a:t>
            </a:r>
            <a:r>
              <a:rPr lang="en-US" sz="2400" dirty="0" err="1" smtClean="0">
                <a:latin typeface="Courier New" pitchFamily="49" charset="0"/>
                <a:cs typeface="Courier New" pitchFamily="49" charset="0"/>
              </a:rPr>
              <a:t>displayList</a:t>
            </a:r>
            <a:r>
              <a:rPr lang="en-US" sz="2400" dirty="0" smtClean="0">
                <a:cs typeface="Times New Roman" pitchFamily="18" charset="0"/>
              </a:rPr>
              <a:t> member function traverses the list, displaying the </a:t>
            </a:r>
            <a:r>
              <a:rPr lang="en-US" sz="2400" dirty="0" smtClean="0">
                <a:latin typeface="Courier New" pitchFamily="49" charset="0"/>
                <a:cs typeface="Courier New" pitchFamily="49" charset="0"/>
              </a:rPr>
              <a:t>value</a:t>
            </a:r>
            <a:r>
              <a:rPr lang="en-US" sz="2400" dirty="0" smtClean="0">
                <a:cs typeface="Times New Roman" pitchFamily="18" charset="0"/>
              </a:rPr>
              <a:t> member of each node. The following </a:t>
            </a:r>
            <a:r>
              <a:rPr lang="en-US" sz="2400" dirty="0" err="1" smtClean="0">
                <a:cs typeface="Times New Roman" pitchFamily="18" charset="0"/>
              </a:rPr>
              <a:t>pseudocode</a:t>
            </a:r>
            <a:r>
              <a:rPr lang="en-US" sz="2400" dirty="0" smtClean="0">
                <a:cs typeface="Times New Roman" pitchFamily="18" charset="0"/>
              </a:rPr>
              <a:t> represents the algorithm. The C++ code for the member function follows on the next slide.</a:t>
            </a:r>
            <a:endParaRPr lang="en-US" sz="2400" dirty="0" smtClean="0"/>
          </a:p>
        </p:txBody>
      </p:sp>
      <p:sp>
        <p:nvSpPr>
          <p:cNvPr id="24581" name="Text Box 4"/>
          <p:cNvSpPr txBox="1">
            <a:spLocks noChangeArrowheads="1"/>
          </p:cNvSpPr>
          <p:nvPr/>
        </p:nvSpPr>
        <p:spPr bwMode="auto">
          <a:xfrm>
            <a:off x="914400" y="3505200"/>
            <a:ext cx="8534400" cy="2308324"/>
          </a:xfrm>
          <a:prstGeom prst="rect">
            <a:avLst/>
          </a:prstGeom>
          <a:noFill/>
          <a:ln w="9525">
            <a:noFill/>
            <a:miter lim="800000"/>
            <a:headEnd/>
            <a:tailEnd/>
          </a:ln>
        </p:spPr>
        <p:txBody>
          <a:bodyPr>
            <a:spAutoFit/>
          </a:bodyPr>
          <a:lstStyle/>
          <a:p>
            <a:pPr>
              <a:spcBef>
                <a:spcPct val="50000"/>
              </a:spcBef>
            </a:pPr>
            <a:r>
              <a:rPr lang="en-US" sz="2400" i="1" dirty="0">
                <a:cs typeface="Times New Roman" pitchFamily="18" charset="0"/>
              </a:rPr>
              <a:t>Assign List head to node pointer.</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While node pointer is not NULL</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	Display the </a:t>
            </a:r>
            <a:r>
              <a:rPr lang="en-US" sz="2400" i="1" dirty="0">
                <a:latin typeface="Courier New" pitchFamily="49" charset="0"/>
                <a:cs typeface="Courier New" pitchFamily="49" charset="0"/>
              </a:rPr>
              <a:t>value</a:t>
            </a:r>
            <a:r>
              <a:rPr lang="en-US" sz="2400" i="1" dirty="0">
                <a:cs typeface="Times New Roman" pitchFamily="18" charset="0"/>
              </a:rPr>
              <a:t> member of the node pointed to by node pointer.</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	Assign node pointer to its own next member.</a:t>
            </a:r>
            <a:r>
              <a:rPr lang="en-US" sz="2400" dirty="0">
                <a:cs typeface="Times New Roman" pitchFamily="18" charset="0"/>
              </a:rPr>
              <a:t/>
            </a:r>
            <a:br>
              <a:rPr lang="en-US" sz="2400" dirty="0">
                <a:cs typeface="Times New Roman" pitchFamily="18" charset="0"/>
              </a:rPr>
            </a:br>
            <a:r>
              <a:rPr lang="en-US" sz="2400" i="1" dirty="0">
                <a:cs typeface="Times New Roman" pitchFamily="18" charset="0"/>
              </a:rPr>
              <a:t>End While.</a:t>
            </a:r>
            <a:endParaRPr lang="en-US" sz="2400" dirty="0"/>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2"/>
          </p:nvPr>
        </p:nvSpPr>
        <p:spPr>
          <a:noFill/>
        </p:spPr>
        <p:txBody>
          <a:bodyPr/>
          <a:lstStyle/>
          <a:p>
            <a:fld id="{683436E0-4B0E-4CD7-A8E3-575DA887D021}" type="slidenum">
              <a:rPr lang="en-US"/>
              <a:pPr/>
              <a:t>27</a:t>
            </a:fld>
            <a:endParaRPr lang="en-US"/>
          </a:p>
        </p:txBody>
      </p:sp>
      <p:sp>
        <p:nvSpPr>
          <p:cNvPr id="25603" name="Text Box 2"/>
          <p:cNvSpPr txBox="1">
            <a:spLocks noChangeArrowheads="1"/>
          </p:cNvSpPr>
          <p:nvPr/>
        </p:nvSpPr>
        <p:spPr bwMode="auto">
          <a:xfrm>
            <a:off x="1143000" y="685800"/>
            <a:ext cx="8534400" cy="4154984"/>
          </a:xfrm>
          <a:prstGeom prst="rect">
            <a:avLst/>
          </a:prstGeom>
          <a:noFill/>
          <a:ln w="9525">
            <a:noFill/>
            <a:miter lim="800000"/>
            <a:headEnd/>
            <a:tailEnd/>
          </a:ln>
        </p:spPr>
        <p:txBody>
          <a:bodyPr>
            <a:spAutoFit/>
          </a:bodyPr>
          <a:lstStyle/>
          <a:p>
            <a:pPr>
              <a:spcBef>
                <a:spcPct val="50000"/>
              </a:spcBef>
            </a:pPr>
            <a:r>
              <a:rPr lang="en-US" sz="2400" dirty="0">
                <a:latin typeface="Courier New" pitchFamily="49" charset="0"/>
                <a:cs typeface="Courier New" pitchFamily="49" charset="0"/>
              </a:rPr>
              <a:t>void </a:t>
            </a:r>
            <a:r>
              <a:rPr lang="en-US" sz="2400" dirty="0" err="1">
                <a:latin typeface="Courier New" pitchFamily="49" charset="0"/>
                <a:cs typeface="Courier New" pitchFamily="49" charset="0"/>
              </a:rPr>
              <a:t>FloatList</a:t>
            </a:r>
            <a:r>
              <a:rPr lang="en-US" sz="2400" dirty="0">
                <a:latin typeface="Courier New" pitchFamily="49" charset="0"/>
                <a:cs typeface="Courier New" pitchFamily="49" charset="0"/>
              </a:rPr>
              <a:t>::</a:t>
            </a:r>
            <a:r>
              <a:rPr lang="en-US" sz="2400" dirty="0" err="1">
                <a:latin typeface="Courier New" pitchFamily="49" charset="0"/>
                <a:cs typeface="Courier New" pitchFamily="49" charset="0"/>
              </a:rPr>
              <a:t>displayList</a:t>
            </a:r>
            <a:r>
              <a:rPr lang="en-US" sz="2400" dirty="0">
                <a:latin typeface="Courier New" pitchFamily="49" charset="0"/>
                <a:cs typeface="Courier New" pitchFamily="49" charset="0"/>
              </a:rPr>
              <a:t>(void)</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ListNode</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 = head;</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while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cout</a:t>
            </a:r>
            <a:r>
              <a:rPr lang="en-US" sz="2400" dirty="0">
                <a:latin typeface="Courier New" pitchFamily="49" charset="0"/>
                <a:cs typeface="Courier New" pitchFamily="49" charset="0"/>
              </a:rPr>
              <a:t> &lt;&lt;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-&gt;value &lt;&lt; </a:t>
            </a:r>
            <a:r>
              <a:rPr lang="en-US" sz="2400" dirty="0" err="1">
                <a:latin typeface="Courier New" pitchFamily="49" charset="0"/>
                <a:cs typeface="Courier New" pitchFamily="49" charset="0"/>
              </a:rPr>
              <a:t>endl</a:t>
            </a: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 =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-&gt;next;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a:t>
            </a:r>
            <a:endParaRPr lang="en-US" sz="2400"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2"/>
          </p:nvPr>
        </p:nvSpPr>
        <p:spPr>
          <a:noFill/>
        </p:spPr>
        <p:txBody>
          <a:bodyPr/>
          <a:lstStyle/>
          <a:p>
            <a:fld id="{646975A8-75DF-4D8E-8518-40A4DA491EFF}" type="slidenum">
              <a:rPr lang="en-US"/>
              <a:pPr/>
              <a:t>28</a:t>
            </a:fld>
            <a:endParaRPr lang="en-US"/>
          </a:p>
        </p:txBody>
      </p:sp>
      <p:sp>
        <p:nvSpPr>
          <p:cNvPr id="26627" name="Rectangle 2"/>
          <p:cNvSpPr>
            <a:spLocks noGrp="1" noChangeArrowheads="1"/>
          </p:cNvSpPr>
          <p:nvPr>
            <p:ph type="title"/>
          </p:nvPr>
        </p:nvSpPr>
        <p:spPr>
          <a:xfrm>
            <a:off x="1143000" y="0"/>
            <a:ext cx="7772400" cy="1143000"/>
          </a:xfrm>
        </p:spPr>
        <p:txBody>
          <a:bodyPr/>
          <a:lstStyle/>
          <a:p>
            <a:pPr eaLnBrk="1" hangingPunct="1"/>
            <a:r>
              <a:rPr lang="en-US" dirty="0" smtClean="0"/>
              <a:t>Implementation</a:t>
            </a:r>
          </a:p>
        </p:txBody>
      </p:sp>
      <p:sp>
        <p:nvSpPr>
          <p:cNvPr id="26628" name="Text Box 3"/>
          <p:cNvSpPr txBox="1">
            <a:spLocks noChangeArrowheads="1"/>
          </p:cNvSpPr>
          <p:nvPr/>
        </p:nvSpPr>
        <p:spPr bwMode="auto">
          <a:xfrm>
            <a:off x="1066800" y="1371600"/>
            <a:ext cx="8077200" cy="5478423"/>
          </a:xfrm>
          <a:prstGeom prst="rect">
            <a:avLst/>
          </a:prstGeom>
          <a:noFill/>
          <a:ln w="9525">
            <a:noFill/>
            <a:miter lim="800000"/>
            <a:headEnd/>
            <a:tailEnd/>
          </a:ln>
        </p:spPr>
        <p:txBody>
          <a:bodyPr wrap="square">
            <a:spAutoFit/>
          </a:bodyPr>
          <a:lstStyle/>
          <a:p>
            <a:pPr>
              <a:spcBef>
                <a:spcPct val="50000"/>
              </a:spcBef>
            </a:pPr>
            <a:r>
              <a:rPr lang="en-US" sz="2000" dirty="0">
                <a:latin typeface="Courier New" pitchFamily="49" charset="0"/>
                <a:cs typeface="Courier New" pitchFamily="49" charset="0"/>
              </a:rPr>
              <a:t>// This program calls the </a:t>
            </a:r>
            <a:r>
              <a:rPr lang="en-US" sz="2000" dirty="0" err="1">
                <a:latin typeface="Courier New" pitchFamily="49" charset="0"/>
                <a:cs typeface="Courier New" pitchFamily="49" charset="0"/>
              </a:rPr>
              <a:t>displayList</a:t>
            </a:r>
            <a:r>
              <a:rPr lang="en-US" sz="2000" dirty="0">
                <a:latin typeface="Courier New" pitchFamily="49" charset="0"/>
                <a:cs typeface="Courier New" pitchFamily="49" charset="0"/>
              </a:rPr>
              <a:t> member function.</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The </a:t>
            </a:r>
            <a:r>
              <a:rPr lang="en-US" sz="2000" dirty="0" err="1">
                <a:latin typeface="Courier New" pitchFamily="49" charset="0"/>
                <a:cs typeface="Courier New" pitchFamily="49" charset="0"/>
              </a:rPr>
              <a:t>funcion</a:t>
            </a:r>
            <a:r>
              <a:rPr lang="en-US" sz="2000" dirty="0">
                <a:latin typeface="Courier New" pitchFamily="49" charset="0"/>
                <a:cs typeface="Courier New" pitchFamily="49" charset="0"/>
              </a:rPr>
              <a:t> traverses the linked list displaying</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the value stored in each node</a:t>
            </a:r>
            <a:r>
              <a:rPr lang="en-US" sz="2000" dirty="0" smtClean="0">
                <a:latin typeface="Courier New" pitchFamily="49" charset="0"/>
                <a:cs typeface="Courier New" pitchFamily="49" charset="0"/>
              </a:rPr>
              <a:t>.</a:t>
            </a:r>
          </a:p>
          <a:p>
            <a:pPr>
              <a:spcBef>
                <a:spcPct val="50000"/>
              </a:spcBef>
            </a:pP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#include &lt;</a:t>
            </a:r>
            <a:r>
              <a:rPr lang="en-US" sz="2000" dirty="0" err="1">
                <a:latin typeface="Courier New" pitchFamily="49" charset="0"/>
                <a:cs typeface="Courier New" pitchFamily="49" charset="0"/>
              </a:rPr>
              <a:t>iostream.h</a:t>
            </a:r>
            <a:r>
              <a:rPr lang="en-US" sz="2000" dirty="0">
                <a:latin typeface="Courier New" pitchFamily="49" charset="0"/>
                <a:cs typeface="Courier New" pitchFamily="49" charset="0"/>
              </a:rPr>
              <a:t>&gt;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#include "</a:t>
            </a:r>
            <a:r>
              <a:rPr lang="en-US" sz="2000" dirty="0" err="1">
                <a:latin typeface="Courier New" pitchFamily="49" charset="0"/>
                <a:cs typeface="Courier New" pitchFamily="49" charset="0"/>
              </a:rPr>
              <a:t>FloatList.h</a:t>
            </a: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void main(void)</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FloatList</a:t>
            </a:r>
            <a:r>
              <a:rPr lang="en-US" sz="2000" dirty="0">
                <a:latin typeface="Courier New" pitchFamily="49" charset="0"/>
                <a:cs typeface="Courier New" pitchFamily="49" charset="0"/>
              </a:rPr>
              <a:t> List;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list.appendNode</a:t>
            </a:r>
            <a:r>
              <a:rPr lang="en-US" sz="2000" dirty="0">
                <a:latin typeface="Courier New" pitchFamily="49" charset="0"/>
                <a:cs typeface="Courier New" pitchFamily="49" charset="0"/>
              </a:rPr>
              <a:t>(2.5);</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list.appendNode</a:t>
            </a:r>
            <a:r>
              <a:rPr lang="en-US" sz="2000" dirty="0">
                <a:latin typeface="Courier New" pitchFamily="49" charset="0"/>
                <a:cs typeface="Courier New" pitchFamily="49" charset="0"/>
              </a:rPr>
              <a:t>(7.9);</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list.appendNode</a:t>
            </a:r>
            <a:r>
              <a:rPr lang="en-US" sz="2000" dirty="0">
                <a:latin typeface="Courier New" pitchFamily="49" charset="0"/>
                <a:cs typeface="Courier New" pitchFamily="49" charset="0"/>
              </a:rPr>
              <a:t>(12.6);</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list.displayList</a:t>
            </a: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a:t>
            </a:r>
            <a:r>
              <a:rPr lang="en-US" sz="2000" dirty="0">
                <a:cs typeface="Times New Roman" pitchFamily="18" charset="0"/>
              </a:rPr>
              <a:t> </a:t>
            </a:r>
            <a:endParaRPr lang="en-US" sz="2000" dirty="0"/>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2"/>
          </p:nvPr>
        </p:nvSpPr>
        <p:spPr>
          <a:noFill/>
        </p:spPr>
        <p:txBody>
          <a:bodyPr/>
          <a:lstStyle/>
          <a:p>
            <a:fld id="{6D777E00-0F2D-4626-A2F6-7FB8F65D43E1}" type="slidenum">
              <a:rPr lang="en-US"/>
              <a:pPr/>
              <a:t>29</a:t>
            </a:fld>
            <a:endParaRPr lang="en-US"/>
          </a:p>
        </p:txBody>
      </p:sp>
      <p:sp>
        <p:nvSpPr>
          <p:cNvPr id="27651" name="Rectangle 2"/>
          <p:cNvSpPr>
            <a:spLocks noGrp="1" noChangeArrowheads="1"/>
          </p:cNvSpPr>
          <p:nvPr>
            <p:ph type="title"/>
          </p:nvPr>
        </p:nvSpPr>
        <p:spPr/>
        <p:txBody>
          <a:bodyPr/>
          <a:lstStyle/>
          <a:p>
            <a:pPr eaLnBrk="1" hangingPunct="1"/>
            <a:r>
              <a:rPr lang="en-US" dirty="0" smtClean="0"/>
              <a:t>Output</a:t>
            </a:r>
          </a:p>
        </p:txBody>
      </p:sp>
      <p:sp>
        <p:nvSpPr>
          <p:cNvPr id="27652" name="Rectangle 3"/>
          <p:cNvSpPr>
            <a:spLocks noChangeArrowheads="1"/>
          </p:cNvSpPr>
          <p:nvPr/>
        </p:nvSpPr>
        <p:spPr bwMode="auto">
          <a:xfrm>
            <a:off x="2895600" y="2698750"/>
            <a:ext cx="4033838" cy="1554163"/>
          </a:xfrm>
          <a:prstGeom prst="rect">
            <a:avLst/>
          </a:prstGeom>
          <a:noFill/>
          <a:ln w="9525">
            <a:noFill/>
            <a:miter lim="800000"/>
            <a:headEnd/>
            <a:tailEnd/>
          </a:ln>
        </p:spPr>
        <p:txBody>
          <a:bodyPr>
            <a:spAutoFit/>
          </a:bodyPr>
          <a:lstStyle/>
          <a:p>
            <a:r>
              <a:rPr lang="en-US" sz="3200">
                <a:latin typeface="Courier New" pitchFamily="49" charset="0"/>
                <a:cs typeface="Courier New" pitchFamily="49" charset="0"/>
              </a:rPr>
              <a:t>2.5</a:t>
            </a:r>
            <a:r>
              <a:rPr lang="en-US" sz="3200">
                <a:cs typeface="Times New Roman" pitchFamily="18" charset="0"/>
              </a:rPr>
              <a:t/>
            </a:r>
            <a:br>
              <a:rPr lang="en-US" sz="3200">
                <a:cs typeface="Times New Roman" pitchFamily="18" charset="0"/>
              </a:rPr>
            </a:br>
            <a:r>
              <a:rPr lang="en-US" sz="3200">
                <a:latin typeface="Courier New" pitchFamily="49" charset="0"/>
                <a:cs typeface="Courier New" pitchFamily="49" charset="0"/>
              </a:rPr>
              <a:t>7.9</a:t>
            </a:r>
            <a:r>
              <a:rPr lang="en-US" sz="3200">
                <a:cs typeface="Times New Roman" pitchFamily="18" charset="0"/>
              </a:rPr>
              <a:t/>
            </a:r>
            <a:br>
              <a:rPr lang="en-US" sz="3200">
                <a:cs typeface="Times New Roman" pitchFamily="18" charset="0"/>
              </a:rPr>
            </a:br>
            <a:r>
              <a:rPr lang="en-US" sz="3200">
                <a:latin typeface="Courier New" pitchFamily="49" charset="0"/>
                <a:cs typeface="Courier New" pitchFamily="49" charset="0"/>
              </a:rPr>
              <a:t>12.6</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772400" cy="1143000"/>
          </a:xfrm>
        </p:spPr>
        <p:txBody>
          <a:bodyPr/>
          <a:lstStyle/>
          <a:p>
            <a:r>
              <a:rPr lang="en-US" b="1" dirty="0" smtClean="0"/>
              <a:t>Linked List</a:t>
            </a:r>
            <a:endParaRPr lang="en-US" dirty="0"/>
          </a:p>
        </p:txBody>
      </p:sp>
      <p:sp>
        <p:nvSpPr>
          <p:cNvPr id="3" name="Content Placeholder 2"/>
          <p:cNvSpPr>
            <a:spLocks noGrp="1"/>
          </p:cNvSpPr>
          <p:nvPr>
            <p:ph idx="1"/>
          </p:nvPr>
        </p:nvSpPr>
        <p:spPr>
          <a:xfrm>
            <a:off x="838200" y="1219200"/>
            <a:ext cx="8305800" cy="4114800"/>
          </a:xfrm>
        </p:spPr>
        <p:txBody>
          <a:bodyPr/>
          <a:lstStyle/>
          <a:p>
            <a:pPr>
              <a:buNone/>
            </a:pPr>
            <a:r>
              <a:rPr lang="en-US" sz="2400" dirty="0" smtClean="0"/>
              <a:t>    The Linked List is a more complex data structure than the stack and queue. </a:t>
            </a:r>
          </a:p>
          <a:p>
            <a:pPr>
              <a:buNone/>
            </a:pPr>
            <a:r>
              <a:rPr lang="en-US" sz="2400" dirty="0" smtClean="0"/>
              <a:t>    A Linked List consists of two parts, one the DATA half and the POINTER half. </a:t>
            </a:r>
          </a:p>
          <a:p>
            <a:pPr>
              <a:buNone/>
            </a:pPr>
            <a:r>
              <a:rPr lang="en-US" sz="2400" dirty="0" smtClean="0"/>
              <a:t>    The Data half contains the data that we want to store while the pointer half contains a pointer that points to the next linked list data structure. </a:t>
            </a:r>
          </a:p>
          <a:p>
            <a:pPr>
              <a:buNone/>
            </a:pPr>
            <a:r>
              <a:rPr lang="en-US" sz="2400" dirty="0" smtClean="0"/>
              <a:t>    This way we have a dynamic data structure as we can add as much data as we want within memory restrictions. And yes, pointers play a major role in Data structures...</a:t>
            </a:r>
          </a:p>
          <a:p>
            <a:pPr>
              <a:buNone/>
            </a:pPr>
            <a:r>
              <a:rPr lang="en-US" sz="2400" dirty="0" smtClean="0"/>
              <a:t>    No Pointers, No Data Structures...So Knowledge of Pointers is a basic must before continuing.</a:t>
            </a:r>
            <a:endParaRPr lang="en-US" sz="2400"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p:spPr>
        <p:txBody>
          <a:bodyPr/>
          <a:lstStyle/>
          <a:p>
            <a:fld id="{0911730A-3A67-4CD9-B707-5C49D63848D0}" type="slidenum">
              <a:rPr lang="en-US"/>
              <a:pPr/>
              <a:t>30</a:t>
            </a:fld>
            <a:endParaRPr lang="en-US"/>
          </a:p>
        </p:txBody>
      </p:sp>
      <p:sp>
        <p:nvSpPr>
          <p:cNvPr id="28675" name="Rectangle 2"/>
          <p:cNvSpPr>
            <a:spLocks noGrp="1" noChangeArrowheads="1"/>
          </p:cNvSpPr>
          <p:nvPr>
            <p:ph type="title"/>
          </p:nvPr>
        </p:nvSpPr>
        <p:spPr/>
        <p:txBody>
          <a:bodyPr/>
          <a:lstStyle/>
          <a:p>
            <a:pPr eaLnBrk="1" hangingPunct="1"/>
            <a:r>
              <a:rPr lang="en-US" smtClean="0"/>
              <a:t>Inserting a Node</a:t>
            </a:r>
          </a:p>
        </p:txBody>
      </p:sp>
      <p:sp>
        <p:nvSpPr>
          <p:cNvPr id="28676" name="Rectangle 3"/>
          <p:cNvSpPr>
            <a:spLocks noGrp="1" noChangeArrowheads="1"/>
          </p:cNvSpPr>
          <p:nvPr>
            <p:ph type="body" idx="1"/>
          </p:nvPr>
        </p:nvSpPr>
        <p:spPr/>
        <p:txBody>
          <a:bodyPr/>
          <a:lstStyle/>
          <a:p>
            <a:pPr eaLnBrk="1" hangingPunct="1"/>
            <a:r>
              <a:rPr lang="en-US" smtClean="0">
                <a:cs typeface="Times New Roman" pitchFamily="18" charset="0"/>
              </a:rPr>
              <a:t>Using the </a:t>
            </a:r>
            <a:r>
              <a:rPr lang="en-US" smtClean="0">
                <a:latin typeface="Courier New" pitchFamily="49" charset="0"/>
                <a:cs typeface="Courier New" pitchFamily="49" charset="0"/>
              </a:rPr>
              <a:t>listNode</a:t>
            </a:r>
            <a:r>
              <a:rPr lang="en-US" smtClean="0">
                <a:cs typeface="Times New Roman" pitchFamily="18" charset="0"/>
              </a:rPr>
              <a:t> structure again, the pseudocode on the next slide shows an algorithm for finding a new node’s proper position in the list and inserting there.</a:t>
            </a:r>
          </a:p>
          <a:p>
            <a:pPr eaLnBrk="1" hangingPunct="1"/>
            <a:r>
              <a:rPr lang="en-US" smtClean="0">
                <a:cs typeface="Times New Roman" pitchFamily="18" charset="0"/>
              </a:rPr>
              <a:t>The algorithm assumes the nodes in the list are already in order. </a:t>
            </a:r>
          </a:p>
          <a:p>
            <a:pPr eaLnBrk="1" hangingPunct="1"/>
            <a:endParaRPr lang="en-US" smtClean="0"/>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3"/>
          <p:cNvSpPr>
            <a:spLocks noGrp="1"/>
          </p:cNvSpPr>
          <p:nvPr>
            <p:ph type="sldNum" sz="quarter" idx="12"/>
          </p:nvPr>
        </p:nvSpPr>
        <p:spPr>
          <a:noFill/>
        </p:spPr>
        <p:txBody>
          <a:bodyPr/>
          <a:lstStyle/>
          <a:p>
            <a:fld id="{EE2FC3E7-2368-4806-B410-6491B4BB9C6B}" type="slidenum">
              <a:rPr lang="en-US"/>
              <a:pPr/>
              <a:t>31</a:t>
            </a:fld>
            <a:endParaRPr lang="en-US"/>
          </a:p>
        </p:txBody>
      </p:sp>
      <p:sp>
        <p:nvSpPr>
          <p:cNvPr id="29699" name="Text Box 2"/>
          <p:cNvSpPr txBox="1">
            <a:spLocks noChangeArrowheads="1"/>
          </p:cNvSpPr>
          <p:nvPr/>
        </p:nvSpPr>
        <p:spPr bwMode="auto">
          <a:xfrm>
            <a:off x="1295400" y="457200"/>
            <a:ext cx="8305800" cy="6340197"/>
          </a:xfrm>
          <a:prstGeom prst="rect">
            <a:avLst/>
          </a:prstGeom>
          <a:noFill/>
          <a:ln w="9525">
            <a:noFill/>
            <a:miter lim="800000"/>
            <a:headEnd/>
            <a:tailEnd/>
          </a:ln>
        </p:spPr>
        <p:txBody>
          <a:bodyPr>
            <a:spAutoFit/>
          </a:bodyPr>
          <a:lstStyle/>
          <a:p>
            <a:pPr>
              <a:spcBef>
                <a:spcPct val="50000"/>
              </a:spcBef>
            </a:pPr>
            <a:r>
              <a:rPr lang="en-US" sz="2800" i="1" dirty="0">
                <a:cs typeface="Times New Roman" pitchFamily="18" charset="0"/>
              </a:rPr>
              <a:t>Create a new node.</a:t>
            </a:r>
            <a:r>
              <a:rPr lang="en-US" sz="2800" dirty="0">
                <a:cs typeface="Times New Roman" pitchFamily="18" charset="0"/>
              </a:rPr>
              <a:t/>
            </a:r>
            <a:br>
              <a:rPr lang="en-US" sz="2800" dirty="0">
                <a:cs typeface="Times New Roman" pitchFamily="18" charset="0"/>
              </a:rPr>
            </a:br>
            <a:r>
              <a:rPr lang="en-US" sz="2800" i="1" dirty="0">
                <a:cs typeface="Times New Roman" pitchFamily="18" charset="0"/>
              </a:rPr>
              <a:t>Store data in the new node.</a:t>
            </a:r>
            <a:r>
              <a:rPr lang="en-US" sz="2800" dirty="0">
                <a:cs typeface="Times New Roman" pitchFamily="18" charset="0"/>
              </a:rPr>
              <a:t/>
            </a:r>
            <a:br>
              <a:rPr lang="en-US" sz="2800" dirty="0">
                <a:cs typeface="Times New Roman" pitchFamily="18" charset="0"/>
              </a:rPr>
            </a:br>
            <a:r>
              <a:rPr lang="en-US" sz="2800" i="1" dirty="0">
                <a:cs typeface="Times New Roman" pitchFamily="18" charset="0"/>
              </a:rPr>
              <a:t>If there are no nodes in the list</a:t>
            </a:r>
            <a:r>
              <a:rPr lang="en-US" sz="2800" dirty="0">
                <a:cs typeface="Times New Roman" pitchFamily="18" charset="0"/>
              </a:rPr>
              <a:t/>
            </a:r>
            <a:br>
              <a:rPr lang="en-US" sz="2800" dirty="0">
                <a:cs typeface="Times New Roman" pitchFamily="18" charset="0"/>
              </a:rPr>
            </a:br>
            <a:r>
              <a:rPr lang="en-US" sz="2800" dirty="0">
                <a:cs typeface="Times New Roman" pitchFamily="18" charset="0"/>
              </a:rPr>
              <a:t>	</a:t>
            </a:r>
            <a:r>
              <a:rPr lang="en-US" sz="2800" i="1" dirty="0">
                <a:cs typeface="Times New Roman" pitchFamily="18" charset="0"/>
              </a:rPr>
              <a:t>Make the new node the first node.</a:t>
            </a:r>
            <a:r>
              <a:rPr lang="en-US" sz="2800" dirty="0">
                <a:cs typeface="Times New Roman" pitchFamily="18" charset="0"/>
              </a:rPr>
              <a:t/>
            </a:r>
            <a:br>
              <a:rPr lang="en-US" sz="2800" dirty="0">
                <a:cs typeface="Times New Roman" pitchFamily="18" charset="0"/>
              </a:rPr>
            </a:br>
            <a:r>
              <a:rPr lang="en-US" sz="2800" i="1" dirty="0">
                <a:cs typeface="Times New Roman" pitchFamily="18" charset="0"/>
              </a:rPr>
              <a:t>Else</a:t>
            </a:r>
            <a:r>
              <a:rPr lang="en-US" sz="2800" dirty="0">
                <a:cs typeface="Times New Roman" pitchFamily="18" charset="0"/>
              </a:rPr>
              <a:t/>
            </a:r>
            <a:br>
              <a:rPr lang="en-US" sz="2800" dirty="0">
                <a:cs typeface="Times New Roman" pitchFamily="18" charset="0"/>
              </a:rPr>
            </a:br>
            <a:r>
              <a:rPr lang="en-US" sz="2800" dirty="0">
                <a:cs typeface="Times New Roman" pitchFamily="18" charset="0"/>
              </a:rPr>
              <a:t>	</a:t>
            </a:r>
            <a:r>
              <a:rPr lang="en-US" sz="2800" i="1" dirty="0">
                <a:cs typeface="Times New Roman" pitchFamily="18" charset="0"/>
              </a:rPr>
              <a:t>Find the first node whose value is greater than or equal</a:t>
            </a:r>
            <a:br>
              <a:rPr lang="en-US" sz="2800" i="1" dirty="0">
                <a:cs typeface="Times New Roman" pitchFamily="18" charset="0"/>
              </a:rPr>
            </a:br>
            <a:r>
              <a:rPr lang="en-US" sz="2800" i="1" dirty="0">
                <a:cs typeface="Times New Roman" pitchFamily="18" charset="0"/>
              </a:rPr>
              <a:t>	the new value, or the end of the list (whichever is first).</a:t>
            </a:r>
            <a:r>
              <a:rPr lang="en-US" sz="2800" dirty="0">
                <a:cs typeface="Times New Roman" pitchFamily="18" charset="0"/>
              </a:rPr>
              <a:t/>
            </a:r>
            <a:br>
              <a:rPr lang="en-US" sz="2800" dirty="0">
                <a:cs typeface="Times New Roman" pitchFamily="18" charset="0"/>
              </a:rPr>
            </a:br>
            <a:r>
              <a:rPr lang="en-US" sz="2800" dirty="0">
                <a:cs typeface="Times New Roman" pitchFamily="18" charset="0"/>
              </a:rPr>
              <a:t>	</a:t>
            </a:r>
            <a:r>
              <a:rPr lang="en-US" sz="2800" i="1" dirty="0">
                <a:cs typeface="Times New Roman" pitchFamily="18" charset="0"/>
              </a:rPr>
              <a:t>Insert the new node before the found node, or at the end of</a:t>
            </a:r>
            <a:br>
              <a:rPr lang="en-US" sz="2800" i="1" dirty="0">
                <a:cs typeface="Times New Roman" pitchFamily="18" charset="0"/>
              </a:rPr>
            </a:br>
            <a:r>
              <a:rPr lang="en-US" sz="2800" i="1" dirty="0">
                <a:cs typeface="Times New Roman" pitchFamily="18" charset="0"/>
              </a:rPr>
              <a:t>	the list if no node was found.</a:t>
            </a:r>
            <a:r>
              <a:rPr lang="en-US" sz="2800" dirty="0">
                <a:cs typeface="Times New Roman" pitchFamily="18" charset="0"/>
              </a:rPr>
              <a:t/>
            </a:r>
            <a:br>
              <a:rPr lang="en-US" sz="2800" dirty="0">
                <a:cs typeface="Times New Roman" pitchFamily="18" charset="0"/>
              </a:rPr>
            </a:br>
            <a:r>
              <a:rPr lang="en-US" sz="2800" i="1" dirty="0">
                <a:cs typeface="Times New Roman" pitchFamily="18" charset="0"/>
              </a:rPr>
              <a:t>End If.</a:t>
            </a:r>
            <a:endParaRPr lang="en-US" sz="2800" dirty="0">
              <a:cs typeface="Times New Roman" pitchFamily="18" charset="0"/>
            </a:endParaRPr>
          </a:p>
          <a:p>
            <a:pPr>
              <a:spcBef>
                <a:spcPct val="50000"/>
              </a:spcBef>
            </a:pPr>
            <a:endParaRPr lang="en-US" sz="2800"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2"/>
          </p:nvPr>
        </p:nvSpPr>
        <p:spPr>
          <a:noFill/>
        </p:spPr>
        <p:txBody>
          <a:bodyPr/>
          <a:lstStyle/>
          <a:p>
            <a:fld id="{A166BD58-12C4-4722-B5E3-F72E19F59C4A}" type="slidenum">
              <a:rPr lang="en-US"/>
              <a:pPr/>
              <a:t>32</a:t>
            </a:fld>
            <a:endParaRPr lang="en-US"/>
          </a:p>
        </p:txBody>
      </p:sp>
      <p:sp>
        <p:nvSpPr>
          <p:cNvPr id="30723" name="Text Box 2"/>
          <p:cNvSpPr txBox="1">
            <a:spLocks noChangeArrowheads="1"/>
          </p:cNvSpPr>
          <p:nvPr/>
        </p:nvSpPr>
        <p:spPr bwMode="auto">
          <a:xfrm>
            <a:off x="990600" y="228600"/>
            <a:ext cx="8153400" cy="707886"/>
          </a:xfrm>
          <a:prstGeom prst="rect">
            <a:avLst/>
          </a:prstGeom>
          <a:noFill/>
          <a:ln w="9525">
            <a:noFill/>
            <a:miter lim="800000"/>
            <a:headEnd/>
            <a:tailEnd/>
          </a:ln>
        </p:spPr>
        <p:txBody>
          <a:bodyPr wrap="square">
            <a:spAutoFit/>
          </a:bodyPr>
          <a:lstStyle/>
          <a:p>
            <a:pPr algn="ctr">
              <a:spcBef>
                <a:spcPct val="50000"/>
              </a:spcBef>
            </a:pPr>
            <a:r>
              <a:rPr lang="en-US" sz="2000" dirty="0">
                <a:cs typeface="Times New Roman" pitchFamily="18" charset="0"/>
              </a:rPr>
              <a:t>The code for the traversal algorithm is shown below. (As before, </a:t>
            </a:r>
            <a:r>
              <a:rPr lang="en-US" sz="2000" dirty="0">
                <a:latin typeface="Courier New" pitchFamily="49" charset="0"/>
                <a:cs typeface="Courier New" pitchFamily="49" charset="0"/>
              </a:rPr>
              <a:t>num</a:t>
            </a:r>
            <a:r>
              <a:rPr lang="en-US" sz="2000" dirty="0">
                <a:cs typeface="Times New Roman" pitchFamily="18" charset="0"/>
              </a:rPr>
              <a:t> holds the value being inserted into the list.)</a:t>
            </a:r>
            <a:r>
              <a:rPr lang="en-US" sz="2000" dirty="0"/>
              <a:t> </a:t>
            </a:r>
          </a:p>
        </p:txBody>
      </p:sp>
      <p:sp>
        <p:nvSpPr>
          <p:cNvPr id="30724" name="Text Box 3"/>
          <p:cNvSpPr txBox="1">
            <a:spLocks noChangeArrowheads="1"/>
          </p:cNvSpPr>
          <p:nvPr/>
        </p:nvSpPr>
        <p:spPr bwMode="auto">
          <a:xfrm>
            <a:off x="990600" y="1600200"/>
            <a:ext cx="8686800" cy="3477875"/>
          </a:xfrm>
          <a:prstGeom prst="rect">
            <a:avLst/>
          </a:prstGeom>
          <a:noFill/>
          <a:ln w="9525">
            <a:noFill/>
            <a:miter lim="800000"/>
            <a:headEnd/>
            <a:tailEnd/>
          </a:ln>
        </p:spPr>
        <p:txBody>
          <a:bodyPr>
            <a:spAutoFit/>
          </a:bodyPr>
          <a:lstStyle/>
          <a:p>
            <a:pPr>
              <a:spcBef>
                <a:spcPct val="50000"/>
              </a:spcBef>
            </a:pPr>
            <a:r>
              <a:rPr lang="en-US" sz="2200" dirty="0">
                <a:latin typeface="Courier New" pitchFamily="49" charset="0"/>
                <a:cs typeface="Courier New" pitchFamily="49" charset="0"/>
              </a:rPr>
              <a:t>// Initialize </a:t>
            </a:r>
            <a:r>
              <a:rPr lang="en-US" sz="2200" dirty="0" err="1">
                <a:latin typeface="Courier New" pitchFamily="49" charset="0"/>
                <a:cs typeface="Courier New" pitchFamily="49" charset="0"/>
              </a:rPr>
              <a:t>nodePtr</a:t>
            </a:r>
            <a:r>
              <a:rPr lang="en-US" sz="2200" dirty="0">
                <a:latin typeface="Courier New" pitchFamily="49" charset="0"/>
                <a:cs typeface="Courier New" pitchFamily="49" charset="0"/>
              </a:rPr>
              <a:t> to head of list</a:t>
            </a:r>
            <a:br>
              <a:rPr lang="en-US" sz="2200" dirty="0">
                <a:latin typeface="Courier New" pitchFamily="49" charset="0"/>
                <a:cs typeface="Courier New" pitchFamily="49" charset="0"/>
              </a:rPr>
            </a:br>
            <a:r>
              <a:rPr lang="en-US" sz="2200" dirty="0" err="1">
                <a:latin typeface="Courier New" pitchFamily="49" charset="0"/>
                <a:cs typeface="Courier New" pitchFamily="49" charset="0"/>
              </a:rPr>
              <a:t>nodePtr</a:t>
            </a:r>
            <a:r>
              <a:rPr lang="en-US" sz="2200" dirty="0">
                <a:latin typeface="Courier New" pitchFamily="49" charset="0"/>
                <a:cs typeface="Courier New" pitchFamily="49" charset="0"/>
              </a:rPr>
              <a:t> = head; </a:t>
            </a:r>
            <a:r>
              <a:rPr lang="en-US" sz="2200" dirty="0">
                <a:cs typeface="Times New Roman" pitchFamily="18" charset="0"/>
              </a:rPr>
              <a:t/>
            </a:r>
            <a:br>
              <a:rPr lang="en-US" sz="2200" dirty="0">
                <a:cs typeface="Times New Roman" pitchFamily="18" charset="0"/>
              </a:rPr>
            </a:br>
            <a:r>
              <a:rPr lang="en-US" sz="2200" dirty="0">
                <a:cs typeface="Times New Roman" pitchFamily="18" charset="0"/>
              </a:rPr>
              <a:t/>
            </a:r>
            <a:br>
              <a:rPr lang="en-US" sz="2200" dirty="0">
                <a:cs typeface="Times New Roman" pitchFamily="18" charset="0"/>
              </a:rPr>
            </a:br>
            <a:r>
              <a:rPr lang="en-US" sz="2200" dirty="0">
                <a:latin typeface="Courier New" pitchFamily="49" charset="0"/>
                <a:cs typeface="Courier New" pitchFamily="49" charset="0"/>
              </a:rPr>
              <a:t>// Skip all nodes whose value member is less</a:t>
            </a:r>
            <a:r>
              <a:rPr lang="en-US" sz="2200" dirty="0">
                <a:cs typeface="Times New Roman" pitchFamily="18" charset="0"/>
              </a:rPr>
              <a:t/>
            </a:r>
            <a:br>
              <a:rPr lang="en-US" sz="2200" dirty="0">
                <a:cs typeface="Times New Roman" pitchFamily="18" charset="0"/>
              </a:rPr>
            </a:br>
            <a:r>
              <a:rPr lang="en-US" sz="2200" dirty="0">
                <a:latin typeface="Courier New" pitchFamily="49" charset="0"/>
                <a:cs typeface="Courier New" pitchFamily="49" charset="0"/>
              </a:rPr>
              <a:t>// than num.</a:t>
            </a:r>
            <a:r>
              <a:rPr lang="en-US" sz="2200" dirty="0">
                <a:cs typeface="Times New Roman" pitchFamily="18" charset="0"/>
              </a:rPr>
              <a:t/>
            </a:r>
            <a:br>
              <a:rPr lang="en-US" sz="2200" dirty="0">
                <a:cs typeface="Times New Roman" pitchFamily="18" charset="0"/>
              </a:rPr>
            </a:br>
            <a:r>
              <a:rPr lang="en-US" sz="2200" dirty="0">
                <a:latin typeface="Courier New" pitchFamily="49" charset="0"/>
                <a:cs typeface="Courier New" pitchFamily="49" charset="0"/>
              </a:rPr>
              <a:t>while (</a:t>
            </a:r>
            <a:r>
              <a:rPr lang="en-US" sz="2200" dirty="0" err="1">
                <a:latin typeface="Courier New" pitchFamily="49" charset="0"/>
                <a:cs typeface="Courier New" pitchFamily="49" charset="0"/>
              </a:rPr>
              <a:t>nodePtr</a:t>
            </a:r>
            <a:r>
              <a:rPr lang="en-US" sz="2200" dirty="0">
                <a:latin typeface="Courier New" pitchFamily="49" charset="0"/>
                <a:cs typeface="Courier New" pitchFamily="49" charset="0"/>
              </a:rPr>
              <a:t> != NULL &amp;&amp; </a:t>
            </a:r>
            <a:r>
              <a:rPr lang="en-US" sz="2200" dirty="0" err="1">
                <a:latin typeface="Courier New" pitchFamily="49" charset="0"/>
                <a:cs typeface="Courier New" pitchFamily="49" charset="0"/>
              </a:rPr>
              <a:t>nodePtr</a:t>
            </a:r>
            <a:r>
              <a:rPr lang="en-US" sz="2200" dirty="0">
                <a:latin typeface="Courier New" pitchFamily="49" charset="0"/>
                <a:cs typeface="Courier New" pitchFamily="49" charset="0"/>
              </a:rPr>
              <a:t>-&gt;value &lt; num)</a:t>
            </a:r>
            <a:r>
              <a:rPr lang="en-US" sz="2200" dirty="0">
                <a:cs typeface="Times New Roman" pitchFamily="18" charset="0"/>
              </a:rPr>
              <a:t/>
            </a:r>
            <a:br>
              <a:rPr lang="en-US" sz="2200" dirty="0">
                <a:cs typeface="Times New Roman" pitchFamily="18" charset="0"/>
              </a:rPr>
            </a:br>
            <a:r>
              <a:rPr lang="en-US" sz="2200" dirty="0">
                <a:latin typeface="Courier New" pitchFamily="49" charset="0"/>
                <a:cs typeface="Courier New" pitchFamily="49" charset="0"/>
              </a:rPr>
              <a:t>{	</a:t>
            </a:r>
            <a:r>
              <a:rPr lang="en-US" sz="2200" dirty="0">
                <a:cs typeface="Times New Roman" pitchFamily="18" charset="0"/>
              </a:rPr>
              <a:t/>
            </a:r>
            <a:br>
              <a:rPr lang="en-US" sz="2200" dirty="0">
                <a:cs typeface="Times New Roman" pitchFamily="18" charset="0"/>
              </a:rPr>
            </a:br>
            <a:r>
              <a:rPr lang="en-US" sz="2200" dirty="0">
                <a:latin typeface="Courier New" pitchFamily="49" charset="0"/>
                <a:cs typeface="Courier New" pitchFamily="49" charset="0"/>
              </a:rPr>
              <a:t>	</a:t>
            </a:r>
            <a:r>
              <a:rPr lang="en-US" sz="2200" dirty="0" err="1">
                <a:latin typeface="Courier New" pitchFamily="49" charset="0"/>
                <a:cs typeface="Courier New" pitchFamily="49" charset="0"/>
              </a:rPr>
              <a:t>previousNode</a:t>
            </a:r>
            <a:r>
              <a:rPr lang="en-US" sz="2200" dirty="0">
                <a:latin typeface="Courier New" pitchFamily="49" charset="0"/>
                <a:cs typeface="Courier New" pitchFamily="49" charset="0"/>
              </a:rPr>
              <a:t> = </a:t>
            </a:r>
            <a:r>
              <a:rPr lang="en-US" sz="2200" dirty="0" err="1">
                <a:latin typeface="Courier New" pitchFamily="49" charset="0"/>
                <a:cs typeface="Courier New" pitchFamily="49" charset="0"/>
              </a:rPr>
              <a:t>nodePtr</a:t>
            </a:r>
            <a:r>
              <a:rPr lang="en-US" sz="2200" dirty="0">
                <a:latin typeface="Courier New" pitchFamily="49" charset="0"/>
                <a:cs typeface="Courier New" pitchFamily="49" charset="0"/>
              </a:rPr>
              <a:t>;</a:t>
            </a:r>
            <a:r>
              <a:rPr lang="en-US" sz="2200" dirty="0">
                <a:cs typeface="Times New Roman" pitchFamily="18" charset="0"/>
              </a:rPr>
              <a:t/>
            </a:r>
            <a:br>
              <a:rPr lang="en-US" sz="2200" dirty="0">
                <a:cs typeface="Times New Roman" pitchFamily="18" charset="0"/>
              </a:rPr>
            </a:br>
            <a:r>
              <a:rPr lang="en-US" sz="2200" dirty="0">
                <a:cs typeface="Times New Roman" pitchFamily="18" charset="0"/>
              </a:rPr>
              <a:t>	</a:t>
            </a:r>
            <a:r>
              <a:rPr lang="en-US" sz="2200" dirty="0" err="1">
                <a:latin typeface="Courier New" pitchFamily="49" charset="0"/>
                <a:cs typeface="Courier New" pitchFamily="49" charset="0"/>
              </a:rPr>
              <a:t>nodePtr</a:t>
            </a:r>
            <a:r>
              <a:rPr lang="en-US" sz="2200" dirty="0">
                <a:latin typeface="Courier New" pitchFamily="49" charset="0"/>
                <a:cs typeface="Courier New" pitchFamily="49" charset="0"/>
              </a:rPr>
              <a:t> = </a:t>
            </a:r>
            <a:r>
              <a:rPr lang="en-US" sz="2200" dirty="0" err="1">
                <a:latin typeface="Courier New" pitchFamily="49" charset="0"/>
                <a:cs typeface="Courier New" pitchFamily="49" charset="0"/>
              </a:rPr>
              <a:t>nodePtr</a:t>
            </a:r>
            <a:r>
              <a:rPr lang="en-US" sz="2200" dirty="0">
                <a:latin typeface="Courier New" pitchFamily="49" charset="0"/>
                <a:cs typeface="Courier New" pitchFamily="49" charset="0"/>
              </a:rPr>
              <a:t>-&gt;next;</a:t>
            </a:r>
            <a:r>
              <a:rPr lang="en-US" sz="2200" dirty="0">
                <a:cs typeface="Times New Roman" pitchFamily="18" charset="0"/>
              </a:rPr>
              <a:t/>
            </a:r>
            <a:br>
              <a:rPr lang="en-US" sz="2200" dirty="0">
                <a:cs typeface="Times New Roman" pitchFamily="18" charset="0"/>
              </a:rPr>
            </a:br>
            <a:r>
              <a:rPr lang="en-US" sz="2200" dirty="0">
                <a:latin typeface="Courier New" pitchFamily="49" charset="0"/>
                <a:cs typeface="Courier New" pitchFamily="49" charset="0"/>
              </a:rPr>
              <a:t>}</a:t>
            </a:r>
            <a:endParaRPr lang="en-US" sz="2200" dirty="0"/>
          </a:p>
        </p:txBody>
      </p:sp>
      <p:sp>
        <p:nvSpPr>
          <p:cNvPr id="30725" name="Text Box 4"/>
          <p:cNvSpPr txBox="1">
            <a:spLocks noChangeArrowheads="1"/>
          </p:cNvSpPr>
          <p:nvPr/>
        </p:nvSpPr>
        <p:spPr bwMode="auto">
          <a:xfrm>
            <a:off x="0" y="5867400"/>
            <a:ext cx="8839200" cy="457200"/>
          </a:xfrm>
          <a:prstGeom prst="rect">
            <a:avLst/>
          </a:prstGeom>
          <a:noFill/>
          <a:ln w="9525">
            <a:noFill/>
            <a:miter lim="800000"/>
            <a:headEnd/>
            <a:tailEnd/>
          </a:ln>
        </p:spPr>
        <p:txBody>
          <a:bodyPr>
            <a:spAutoFit/>
          </a:bodyPr>
          <a:lstStyle/>
          <a:p>
            <a:pPr algn="ctr">
              <a:spcBef>
                <a:spcPct val="50000"/>
              </a:spcBef>
            </a:pPr>
            <a:r>
              <a:rPr lang="en-US" dirty="0">
                <a:cs typeface="Times New Roman" pitchFamily="18" charset="0"/>
              </a:rPr>
              <a:t>The entire </a:t>
            </a:r>
            <a:r>
              <a:rPr lang="en-US" dirty="0" err="1">
                <a:latin typeface="Courier New" pitchFamily="49" charset="0"/>
                <a:cs typeface="Courier New" pitchFamily="49" charset="0"/>
              </a:rPr>
              <a:t>insertNode</a:t>
            </a:r>
            <a:r>
              <a:rPr lang="en-US" dirty="0">
                <a:cs typeface="Times New Roman" pitchFamily="18" charset="0"/>
              </a:rPr>
              <a:t> function begins on the next slide.</a:t>
            </a:r>
            <a:endParaRPr lang="en-US" dirty="0"/>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2"/>
          </p:nvPr>
        </p:nvSpPr>
        <p:spPr>
          <a:noFill/>
        </p:spPr>
        <p:txBody>
          <a:bodyPr/>
          <a:lstStyle/>
          <a:p>
            <a:fld id="{096F01E7-9DB3-4F34-8D55-F001B5A9A2FF}" type="slidenum">
              <a:rPr lang="en-US"/>
              <a:pPr/>
              <a:t>33</a:t>
            </a:fld>
            <a:endParaRPr lang="en-US"/>
          </a:p>
        </p:txBody>
      </p:sp>
      <p:sp>
        <p:nvSpPr>
          <p:cNvPr id="31747" name="Text Box 2"/>
          <p:cNvSpPr txBox="1">
            <a:spLocks noChangeArrowheads="1"/>
          </p:cNvSpPr>
          <p:nvPr/>
        </p:nvSpPr>
        <p:spPr bwMode="auto">
          <a:xfrm>
            <a:off x="990600" y="228600"/>
            <a:ext cx="8763000" cy="6324808"/>
          </a:xfrm>
          <a:prstGeom prst="rect">
            <a:avLst/>
          </a:prstGeom>
          <a:noFill/>
          <a:ln w="9525">
            <a:noFill/>
            <a:miter lim="800000"/>
            <a:headEnd/>
            <a:tailEnd/>
          </a:ln>
        </p:spPr>
        <p:txBody>
          <a:bodyPr>
            <a:spAutoFit/>
          </a:bodyPr>
          <a:lstStyle/>
          <a:p>
            <a:pPr>
              <a:spcBef>
                <a:spcPct val="50000"/>
              </a:spcBef>
            </a:pPr>
            <a:r>
              <a:rPr lang="en-US" sz="1500" dirty="0">
                <a:latin typeface="Courier New" pitchFamily="49" charset="0"/>
                <a:cs typeface="Courier New" pitchFamily="49" charset="0"/>
              </a:rPr>
              <a:t>void </a:t>
            </a:r>
            <a:r>
              <a:rPr lang="en-US" sz="1500" dirty="0" err="1">
                <a:latin typeface="Courier New" pitchFamily="49" charset="0"/>
                <a:cs typeface="Courier New" pitchFamily="49" charset="0"/>
              </a:rPr>
              <a:t>FloatList</a:t>
            </a:r>
            <a:r>
              <a:rPr lang="en-US" sz="1500" dirty="0">
                <a:latin typeface="Courier New" pitchFamily="49" charset="0"/>
                <a:cs typeface="Courier New" pitchFamily="49" charset="0"/>
              </a:rPr>
              <a:t>::</a:t>
            </a:r>
            <a:r>
              <a:rPr lang="en-US" sz="1500" dirty="0" err="1">
                <a:latin typeface="Courier New" pitchFamily="49" charset="0"/>
                <a:cs typeface="Courier New" pitchFamily="49" charset="0"/>
              </a:rPr>
              <a:t>insertNode</a:t>
            </a:r>
            <a:r>
              <a:rPr lang="en-US" sz="1500" dirty="0">
                <a:latin typeface="Courier New" pitchFamily="49" charset="0"/>
                <a:cs typeface="Courier New" pitchFamily="49" charset="0"/>
              </a:rPr>
              <a:t>(float num)</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ListNode</a:t>
            </a: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newNode</a:t>
            </a: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nodePtr</a:t>
            </a: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previousNode</a:t>
            </a:r>
            <a:r>
              <a:rPr lang="en-US" sz="1500" dirty="0">
                <a:latin typeface="Courier New" pitchFamily="49" charset="0"/>
                <a:cs typeface="Courier New" pitchFamily="49" charset="0"/>
              </a:rPr>
              <a:t>;</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 Allocate a new node &amp; store Num</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newNode</a:t>
            </a:r>
            <a:r>
              <a:rPr lang="en-US" sz="1500" dirty="0">
                <a:latin typeface="Courier New" pitchFamily="49" charset="0"/>
                <a:cs typeface="Courier New" pitchFamily="49" charset="0"/>
              </a:rPr>
              <a:t> = new </a:t>
            </a:r>
            <a:r>
              <a:rPr lang="en-US" sz="1500" dirty="0" err="1">
                <a:latin typeface="Courier New" pitchFamily="49" charset="0"/>
                <a:cs typeface="Courier New" pitchFamily="49" charset="0"/>
              </a:rPr>
              <a:t>ListNode</a:t>
            </a:r>
            <a:r>
              <a:rPr lang="en-US" sz="1500" dirty="0">
                <a:latin typeface="Courier New" pitchFamily="49" charset="0"/>
                <a:cs typeface="Courier New" pitchFamily="49" charset="0"/>
              </a:rPr>
              <a:t>;</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newNode</a:t>
            </a:r>
            <a:r>
              <a:rPr lang="en-US" sz="1500" dirty="0">
                <a:latin typeface="Courier New" pitchFamily="49" charset="0"/>
                <a:cs typeface="Courier New" pitchFamily="49" charset="0"/>
              </a:rPr>
              <a:t>-&gt;value = num;</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 If there are no nodes in the list</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 make </a:t>
            </a:r>
            <a:r>
              <a:rPr lang="en-US" sz="1500" dirty="0" err="1">
                <a:latin typeface="Courier New" pitchFamily="49" charset="0"/>
                <a:cs typeface="Courier New" pitchFamily="49" charset="0"/>
              </a:rPr>
              <a:t>newNode</a:t>
            </a:r>
            <a:r>
              <a:rPr lang="en-US" sz="1500" dirty="0">
                <a:latin typeface="Courier New" pitchFamily="49" charset="0"/>
                <a:cs typeface="Courier New" pitchFamily="49" charset="0"/>
              </a:rPr>
              <a:t> the first node</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if (!head)</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head = </a:t>
            </a:r>
            <a:r>
              <a:rPr lang="en-US" sz="1500" dirty="0" err="1">
                <a:latin typeface="Courier New" pitchFamily="49" charset="0"/>
                <a:cs typeface="Courier New" pitchFamily="49" charset="0"/>
              </a:rPr>
              <a:t>newNode</a:t>
            </a:r>
            <a:r>
              <a:rPr lang="en-US" sz="1500" dirty="0">
                <a:latin typeface="Courier New" pitchFamily="49" charset="0"/>
                <a:cs typeface="Courier New" pitchFamily="49" charset="0"/>
              </a:rPr>
              <a:t>;</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newNode</a:t>
            </a:r>
            <a:r>
              <a:rPr lang="en-US" sz="1500" dirty="0">
                <a:latin typeface="Courier New" pitchFamily="49" charset="0"/>
                <a:cs typeface="Courier New" pitchFamily="49" charset="0"/>
              </a:rPr>
              <a:t>-&gt;next = NULL;</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else	// Otherwise, insert </a:t>
            </a:r>
            <a:r>
              <a:rPr lang="en-US" sz="1500" dirty="0" err="1">
                <a:latin typeface="Courier New" pitchFamily="49" charset="0"/>
                <a:cs typeface="Courier New" pitchFamily="49" charset="0"/>
              </a:rPr>
              <a:t>newNode</a:t>
            </a:r>
            <a:r>
              <a:rPr lang="en-US" sz="1500" dirty="0">
                <a:latin typeface="Courier New" pitchFamily="49" charset="0"/>
                <a:cs typeface="Courier New" pitchFamily="49" charset="0"/>
              </a:rPr>
              <a:t>.</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 Initialize </a:t>
            </a:r>
            <a:r>
              <a:rPr lang="en-US" sz="1500" dirty="0" err="1">
                <a:latin typeface="Courier New" pitchFamily="49" charset="0"/>
                <a:cs typeface="Courier New" pitchFamily="49" charset="0"/>
              </a:rPr>
              <a:t>nodePtr</a:t>
            </a:r>
            <a:r>
              <a:rPr lang="en-US" sz="1500" dirty="0">
                <a:latin typeface="Courier New" pitchFamily="49" charset="0"/>
                <a:cs typeface="Courier New" pitchFamily="49" charset="0"/>
              </a:rPr>
              <a:t> to head of list</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nodePtr</a:t>
            </a:r>
            <a:r>
              <a:rPr lang="en-US" sz="1500" dirty="0">
                <a:latin typeface="Courier New" pitchFamily="49" charset="0"/>
                <a:cs typeface="Courier New" pitchFamily="49" charset="0"/>
              </a:rPr>
              <a:t> = head;</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 Skip all nodes whose value member is less</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 than num.</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while (</a:t>
            </a:r>
            <a:r>
              <a:rPr lang="en-US" sz="1500" dirty="0" err="1">
                <a:latin typeface="Courier New" pitchFamily="49" charset="0"/>
                <a:cs typeface="Courier New" pitchFamily="49" charset="0"/>
              </a:rPr>
              <a:t>nodePtr</a:t>
            </a:r>
            <a:r>
              <a:rPr lang="en-US" sz="1500" dirty="0">
                <a:latin typeface="Courier New" pitchFamily="49" charset="0"/>
                <a:cs typeface="Courier New" pitchFamily="49" charset="0"/>
              </a:rPr>
              <a:t> != NULL &amp;&amp; </a:t>
            </a:r>
            <a:r>
              <a:rPr lang="en-US" sz="1500" dirty="0" err="1">
                <a:latin typeface="Courier New" pitchFamily="49" charset="0"/>
                <a:cs typeface="Courier New" pitchFamily="49" charset="0"/>
              </a:rPr>
              <a:t>nodePtr</a:t>
            </a:r>
            <a:r>
              <a:rPr lang="en-US" sz="1500" dirty="0">
                <a:latin typeface="Courier New" pitchFamily="49" charset="0"/>
                <a:cs typeface="Courier New" pitchFamily="49" charset="0"/>
              </a:rPr>
              <a:t>-&gt;value &lt; num)</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	</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previousNode</a:t>
            </a:r>
            <a:r>
              <a:rPr lang="en-US" sz="1500" dirty="0">
                <a:latin typeface="Courier New" pitchFamily="49" charset="0"/>
                <a:cs typeface="Courier New" pitchFamily="49" charset="0"/>
              </a:rPr>
              <a:t> = </a:t>
            </a:r>
            <a:r>
              <a:rPr lang="en-US" sz="1500" dirty="0" err="1">
                <a:latin typeface="Courier New" pitchFamily="49" charset="0"/>
                <a:cs typeface="Courier New" pitchFamily="49" charset="0"/>
              </a:rPr>
              <a:t>nodePtr</a:t>
            </a:r>
            <a:r>
              <a:rPr lang="en-US" sz="1500" dirty="0">
                <a:latin typeface="Courier New" pitchFamily="49" charset="0"/>
                <a:cs typeface="Courier New" pitchFamily="49" charset="0"/>
              </a:rPr>
              <a:t>;</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r>
              <a:rPr lang="en-US" sz="1500" dirty="0" err="1">
                <a:latin typeface="Courier New" pitchFamily="49" charset="0"/>
                <a:cs typeface="Courier New" pitchFamily="49" charset="0"/>
              </a:rPr>
              <a:t>nodePtr</a:t>
            </a:r>
            <a:r>
              <a:rPr lang="en-US" sz="1500" dirty="0">
                <a:latin typeface="Courier New" pitchFamily="49" charset="0"/>
                <a:cs typeface="Courier New" pitchFamily="49" charset="0"/>
              </a:rPr>
              <a:t> = </a:t>
            </a:r>
            <a:r>
              <a:rPr lang="en-US" sz="1500" dirty="0" err="1">
                <a:latin typeface="Courier New" pitchFamily="49" charset="0"/>
                <a:cs typeface="Courier New" pitchFamily="49" charset="0"/>
              </a:rPr>
              <a:t>nodePtr</a:t>
            </a:r>
            <a:r>
              <a:rPr lang="en-US" sz="1500" dirty="0">
                <a:latin typeface="Courier New" pitchFamily="49" charset="0"/>
                <a:cs typeface="Courier New" pitchFamily="49" charset="0"/>
              </a:rPr>
              <a:t>-&gt;next;</a:t>
            </a:r>
            <a:r>
              <a:rPr lang="en-US" sz="1500" dirty="0">
                <a:cs typeface="Times New Roman" pitchFamily="18" charset="0"/>
              </a:rPr>
              <a:t/>
            </a:r>
            <a:br>
              <a:rPr lang="en-US" sz="1500" dirty="0">
                <a:cs typeface="Times New Roman" pitchFamily="18" charset="0"/>
              </a:rPr>
            </a:br>
            <a:r>
              <a:rPr lang="en-US" sz="1500" dirty="0">
                <a:latin typeface="Courier New" pitchFamily="49" charset="0"/>
                <a:cs typeface="Courier New" pitchFamily="49" charset="0"/>
              </a:rPr>
              <a:t>		}</a:t>
            </a:r>
            <a:endParaRPr lang="en-US" sz="1500" dirty="0">
              <a:cs typeface="Times New Roman" pitchFamily="18" charset="0"/>
            </a:endParaRPr>
          </a:p>
        </p:txBody>
      </p:sp>
      <p:sp>
        <p:nvSpPr>
          <p:cNvPr id="31748" name="Text Box 3"/>
          <p:cNvSpPr txBox="1">
            <a:spLocks noChangeArrowheads="1"/>
          </p:cNvSpPr>
          <p:nvPr/>
        </p:nvSpPr>
        <p:spPr bwMode="auto">
          <a:xfrm>
            <a:off x="152400" y="304800"/>
            <a:ext cx="8839200" cy="457200"/>
          </a:xfrm>
          <a:prstGeom prst="rect">
            <a:avLst/>
          </a:prstGeom>
          <a:noFill/>
          <a:ln w="9525">
            <a:noFill/>
            <a:miter lim="800000"/>
            <a:headEnd/>
            <a:tailEnd/>
          </a:ln>
        </p:spPr>
        <p:txBody>
          <a:bodyPr>
            <a:spAutoFit/>
          </a:bodyPr>
          <a:lstStyle/>
          <a:p>
            <a:pPr>
              <a:spcBef>
                <a:spcPct val="50000"/>
              </a:spcBef>
            </a:pPr>
            <a:endParaRPr lang="en-US"/>
          </a:p>
        </p:txBody>
      </p:sp>
      <p:sp>
        <p:nvSpPr>
          <p:cNvPr id="31749" name="Text Box 4"/>
          <p:cNvSpPr txBox="1">
            <a:spLocks noChangeArrowheads="1"/>
          </p:cNvSpPr>
          <p:nvPr/>
        </p:nvSpPr>
        <p:spPr bwMode="auto">
          <a:xfrm>
            <a:off x="5791200" y="6400800"/>
            <a:ext cx="3352800" cy="457200"/>
          </a:xfrm>
          <a:prstGeom prst="rect">
            <a:avLst/>
          </a:prstGeom>
          <a:noFill/>
          <a:ln w="9525">
            <a:noFill/>
            <a:miter lim="800000"/>
            <a:headEnd/>
            <a:tailEnd/>
          </a:ln>
        </p:spPr>
        <p:txBody>
          <a:bodyPr>
            <a:spAutoFit/>
          </a:bodyPr>
          <a:lstStyle/>
          <a:p>
            <a:pPr>
              <a:spcBef>
                <a:spcPct val="50000"/>
              </a:spcBef>
            </a:pPr>
            <a:r>
              <a:rPr lang="en-US" i="1" dirty="0"/>
              <a:t>Continued on next slide…</a:t>
            </a:r>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3"/>
          <p:cNvSpPr>
            <a:spLocks noGrp="1"/>
          </p:cNvSpPr>
          <p:nvPr>
            <p:ph type="sldNum" sz="quarter" idx="12"/>
          </p:nvPr>
        </p:nvSpPr>
        <p:spPr>
          <a:noFill/>
        </p:spPr>
        <p:txBody>
          <a:bodyPr/>
          <a:lstStyle/>
          <a:p>
            <a:fld id="{FB765D60-22B2-44E5-9EA2-D85107201ACA}" type="slidenum">
              <a:rPr lang="en-US"/>
              <a:pPr/>
              <a:t>34</a:t>
            </a:fld>
            <a:endParaRPr lang="en-US"/>
          </a:p>
        </p:txBody>
      </p:sp>
      <p:sp>
        <p:nvSpPr>
          <p:cNvPr id="32771" name="Text Box 2"/>
          <p:cNvSpPr txBox="1">
            <a:spLocks noChangeArrowheads="1"/>
          </p:cNvSpPr>
          <p:nvPr/>
        </p:nvSpPr>
        <p:spPr bwMode="auto">
          <a:xfrm>
            <a:off x="-228600" y="1219200"/>
            <a:ext cx="9372600" cy="4555093"/>
          </a:xfrm>
          <a:prstGeom prst="rect">
            <a:avLst/>
          </a:prstGeom>
          <a:noFill/>
          <a:ln w="9525">
            <a:noFill/>
            <a:miter lim="800000"/>
            <a:headEnd/>
            <a:tailEnd/>
          </a:ln>
        </p:spPr>
        <p:txBody>
          <a:bodyPr wrap="square">
            <a:spAutoFit/>
          </a:bodyPr>
          <a:lstStyle/>
          <a:p>
            <a:pPr>
              <a:spcBef>
                <a:spcPct val="50000"/>
              </a:spcBef>
            </a:pPr>
            <a:r>
              <a:rPr lang="en-US" sz="2000" dirty="0">
                <a:latin typeface="Courier New" pitchFamily="49" charset="0"/>
                <a:cs typeface="Courier New" pitchFamily="49" charset="0"/>
              </a:rPr>
              <a:t>		// If the new </a:t>
            </a:r>
            <a:r>
              <a:rPr lang="en-US" sz="2000" dirty="0" smtClean="0">
                <a:latin typeface="Courier New" pitchFamily="49" charset="0"/>
                <a:cs typeface="Courier New" pitchFamily="49" charset="0"/>
              </a:rPr>
              <a:t>node </a:t>
            </a:r>
            <a:r>
              <a:rPr lang="en-US" sz="2000" dirty="0">
                <a:latin typeface="Courier New" pitchFamily="49" charset="0"/>
                <a:cs typeface="Courier New" pitchFamily="49" charset="0"/>
              </a:rPr>
              <a:t>is to be the 1st in the list,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insert it before all other nodes.</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if (</a:t>
            </a:r>
            <a:r>
              <a:rPr lang="en-US" sz="2000" dirty="0" err="1">
                <a:latin typeface="Courier New" pitchFamily="49" charset="0"/>
                <a:cs typeface="Courier New" pitchFamily="49" charset="0"/>
              </a:rPr>
              <a:t>previousNode</a:t>
            </a:r>
            <a:r>
              <a:rPr lang="en-US" sz="2000" dirty="0">
                <a:latin typeface="Courier New" pitchFamily="49" charset="0"/>
                <a:cs typeface="Courier New" pitchFamily="49" charset="0"/>
              </a:rPr>
              <a:t> == NULL)</a:t>
            </a:r>
          </a:p>
          <a:p>
            <a:pPr>
              <a:spcBef>
                <a:spcPct val="50000"/>
              </a:spcBef>
            </a:pPr>
            <a:r>
              <a:rPr lang="en-US" sz="2000" dirty="0">
                <a:latin typeface="Courier New" pitchFamily="49" charset="0"/>
                <a:cs typeface="Courier New" pitchFamily="49" charset="0"/>
              </a:rPr>
              <a:t>		{</a:t>
            </a:r>
            <a:br>
              <a:rPr lang="en-US" sz="2000" dirty="0">
                <a:latin typeface="Courier New" pitchFamily="49" charset="0"/>
                <a:cs typeface="Courier New" pitchFamily="49" charset="0"/>
              </a:rPr>
            </a:br>
            <a:r>
              <a:rPr lang="en-US" sz="2000" dirty="0">
                <a:latin typeface="Courier New" pitchFamily="49" charset="0"/>
                <a:cs typeface="Courier New" pitchFamily="49" charset="0"/>
              </a:rPr>
              <a:t>		      head = </a:t>
            </a:r>
            <a:r>
              <a:rPr lang="en-US" sz="2000" dirty="0" err="1">
                <a:latin typeface="Courier New" pitchFamily="49" charset="0"/>
                <a:cs typeface="Courier New" pitchFamily="49" charset="0"/>
              </a:rPr>
              <a:t>newNode</a:t>
            </a:r>
            <a:r>
              <a:rPr lang="en-US" sz="2000" dirty="0">
                <a:latin typeface="Courier New" pitchFamily="49" charset="0"/>
                <a:cs typeface="Courier New" pitchFamily="49" charset="0"/>
              </a:rPr>
              <a:t>;</a:t>
            </a:r>
            <a:br>
              <a:rPr lang="en-US" sz="2000" dirty="0">
                <a:latin typeface="Courier New" pitchFamily="49" charset="0"/>
                <a:cs typeface="Courier New" pitchFamily="49"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newNode</a:t>
            </a:r>
            <a:r>
              <a:rPr lang="en-US" sz="2000" dirty="0">
                <a:latin typeface="Courier New" pitchFamily="49" charset="0"/>
                <a:cs typeface="Courier New" pitchFamily="49" charset="0"/>
              </a:rPr>
              <a:t>-&gt; =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a:t>
            </a:r>
            <a:br>
              <a:rPr lang="en-US" sz="2000" dirty="0">
                <a:latin typeface="Courier New" pitchFamily="49" charset="0"/>
                <a:cs typeface="Courier New" pitchFamily="49" charset="0"/>
              </a:rPr>
            </a:br>
            <a:r>
              <a:rPr lang="en-US" sz="2000" dirty="0">
                <a:latin typeface="Courier New" pitchFamily="49" charset="0"/>
                <a:cs typeface="Courier New" pitchFamily="49" charset="0"/>
              </a:rPr>
              <a:t>		}</a:t>
            </a:r>
            <a:br>
              <a:rPr lang="en-US" sz="2000" dirty="0">
                <a:latin typeface="Courier New" pitchFamily="49" charset="0"/>
                <a:cs typeface="Courier New" pitchFamily="49" charset="0"/>
              </a:rPr>
            </a:br>
            <a:r>
              <a:rPr lang="en-US" sz="2000" dirty="0">
                <a:latin typeface="Courier New" pitchFamily="49" charset="0"/>
                <a:cs typeface="Courier New" pitchFamily="49" charset="0"/>
              </a:rPr>
              <a:t>		else</a:t>
            </a:r>
            <a:br>
              <a:rPr lang="en-US" sz="2000" dirty="0">
                <a:latin typeface="Courier New" pitchFamily="49" charset="0"/>
                <a:cs typeface="Courier New" pitchFamily="49" charset="0"/>
              </a:rPr>
            </a:br>
            <a:r>
              <a:rPr lang="en-US" sz="2000" dirty="0">
                <a:latin typeface="Courier New" pitchFamily="49" charset="0"/>
                <a:cs typeface="Courier New" pitchFamily="49" charset="0"/>
              </a:rPr>
              <a:t>		{</a:t>
            </a:r>
            <a:br>
              <a:rPr lang="en-US" sz="2000" dirty="0">
                <a:latin typeface="Courier New" pitchFamily="49" charset="0"/>
                <a:cs typeface="Courier New" pitchFamily="49"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previousNode</a:t>
            </a:r>
            <a:r>
              <a:rPr lang="en-US" sz="2000" dirty="0">
                <a:latin typeface="Courier New" pitchFamily="49" charset="0"/>
                <a:cs typeface="Courier New" pitchFamily="49" charset="0"/>
              </a:rPr>
              <a:t>-&gt;next = </a:t>
            </a:r>
            <a:r>
              <a:rPr lang="en-US" sz="2000" dirty="0" err="1">
                <a:latin typeface="Courier New" pitchFamily="49" charset="0"/>
                <a:cs typeface="Courier New" pitchFamily="49" charset="0"/>
              </a:rPr>
              <a:t>newNode</a:t>
            </a:r>
            <a:r>
              <a:rPr lang="en-US" sz="2000" dirty="0">
                <a:latin typeface="Courier New" pitchFamily="49" charset="0"/>
                <a:cs typeface="Courier New" pitchFamily="49" charset="0"/>
              </a:rPr>
              <a:t>;</a:t>
            </a:r>
            <a:br>
              <a:rPr lang="en-US" sz="2000" dirty="0">
                <a:latin typeface="Courier New" pitchFamily="49" charset="0"/>
                <a:cs typeface="Courier New" pitchFamily="49"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newNode</a:t>
            </a:r>
            <a:r>
              <a:rPr lang="en-US" sz="2000" dirty="0">
                <a:latin typeface="Courier New" pitchFamily="49" charset="0"/>
                <a:cs typeface="Courier New" pitchFamily="49" charset="0"/>
              </a:rPr>
              <a:t>-&gt;next =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	</a:t>
            </a: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	</a:t>
            </a:r>
            <a:r>
              <a:rPr lang="en-US" sz="2000" dirty="0" smtClean="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smtClean="0">
                <a:cs typeface="Times New Roman" pitchFamily="18" charset="0"/>
              </a:rPr>
              <a:t>	     </a:t>
            </a:r>
            <a:r>
              <a:rPr lang="en-US" sz="2000" dirty="0" smtClean="0">
                <a:latin typeface="Courier New" pitchFamily="49" charset="0"/>
                <a:cs typeface="Courier New" pitchFamily="49" charset="0"/>
              </a:rPr>
              <a:t>}</a:t>
            </a:r>
            <a:endParaRPr lang="en-US" sz="2000" dirty="0"/>
          </a:p>
        </p:txBody>
      </p:sp>
      <p:sp>
        <p:nvSpPr>
          <p:cNvPr id="32772" name="Text Box 3"/>
          <p:cNvSpPr txBox="1">
            <a:spLocks noChangeArrowheads="1"/>
          </p:cNvSpPr>
          <p:nvPr/>
        </p:nvSpPr>
        <p:spPr bwMode="auto">
          <a:xfrm>
            <a:off x="1066800" y="228600"/>
            <a:ext cx="5029200" cy="457200"/>
          </a:xfrm>
          <a:prstGeom prst="rect">
            <a:avLst/>
          </a:prstGeom>
          <a:noFill/>
          <a:ln w="9525">
            <a:noFill/>
            <a:miter lim="800000"/>
            <a:headEnd/>
            <a:tailEnd/>
          </a:ln>
        </p:spPr>
        <p:txBody>
          <a:bodyPr>
            <a:spAutoFit/>
          </a:bodyPr>
          <a:lstStyle/>
          <a:p>
            <a:pPr>
              <a:spcBef>
                <a:spcPct val="50000"/>
              </a:spcBef>
            </a:pPr>
            <a:r>
              <a:rPr lang="en-US" i="1" dirty="0"/>
              <a:t>Continued from previous slide.</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2"/>
          </p:nvPr>
        </p:nvSpPr>
        <p:spPr>
          <a:noFill/>
        </p:spPr>
        <p:txBody>
          <a:bodyPr/>
          <a:lstStyle/>
          <a:p>
            <a:fld id="{8F4FAABD-54D2-43C6-AA25-33AF3FDD696B}" type="slidenum">
              <a:rPr lang="en-US"/>
              <a:pPr/>
              <a:t>35</a:t>
            </a:fld>
            <a:endParaRPr lang="en-US"/>
          </a:p>
        </p:txBody>
      </p:sp>
      <p:sp>
        <p:nvSpPr>
          <p:cNvPr id="33795" name="Rectangle 2"/>
          <p:cNvSpPr>
            <a:spLocks noGrp="1" noChangeArrowheads="1"/>
          </p:cNvSpPr>
          <p:nvPr>
            <p:ph type="title"/>
          </p:nvPr>
        </p:nvSpPr>
        <p:spPr>
          <a:xfrm>
            <a:off x="990600" y="-381000"/>
            <a:ext cx="7772400" cy="1143000"/>
          </a:xfrm>
        </p:spPr>
        <p:txBody>
          <a:bodyPr/>
          <a:lstStyle/>
          <a:p>
            <a:pPr eaLnBrk="1" hangingPunct="1"/>
            <a:r>
              <a:rPr lang="en-US" dirty="0" smtClean="0"/>
              <a:t>Implementation</a:t>
            </a:r>
          </a:p>
        </p:txBody>
      </p:sp>
      <p:sp>
        <p:nvSpPr>
          <p:cNvPr id="33796" name="Text Box 3"/>
          <p:cNvSpPr txBox="1">
            <a:spLocks noChangeArrowheads="1"/>
          </p:cNvSpPr>
          <p:nvPr/>
        </p:nvSpPr>
        <p:spPr bwMode="auto">
          <a:xfrm>
            <a:off x="1371600" y="685800"/>
            <a:ext cx="7924800" cy="6186309"/>
          </a:xfrm>
          <a:prstGeom prst="rect">
            <a:avLst/>
          </a:prstGeom>
          <a:noFill/>
          <a:ln w="9525">
            <a:noFill/>
            <a:miter lim="800000"/>
            <a:headEnd/>
            <a:tailEnd/>
          </a:ln>
        </p:spPr>
        <p:txBody>
          <a:bodyPr wrap="square">
            <a:spAutoFit/>
          </a:bodyPr>
          <a:lstStyle/>
          <a:p>
            <a:pPr>
              <a:spcBef>
                <a:spcPct val="50000"/>
              </a:spcBef>
            </a:pPr>
            <a:r>
              <a:rPr lang="en-US" dirty="0">
                <a:latin typeface="Courier New" pitchFamily="49" charset="0"/>
                <a:cs typeface="Courier New" pitchFamily="49" charset="0"/>
              </a:rPr>
              <a:t>// This program calls the </a:t>
            </a:r>
            <a:r>
              <a:rPr lang="en-US" dirty="0" err="1">
                <a:latin typeface="Courier New" pitchFamily="49" charset="0"/>
                <a:cs typeface="Courier New" pitchFamily="49" charset="0"/>
              </a:rPr>
              <a:t>displayList</a:t>
            </a:r>
            <a:r>
              <a:rPr lang="en-US" dirty="0">
                <a:latin typeface="Courier New" pitchFamily="49" charset="0"/>
                <a:cs typeface="Courier New" pitchFamily="49" charset="0"/>
              </a:rPr>
              <a:t> member function.</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The function traverses the linked list displaying</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the value stored in each node.</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#include &lt;</a:t>
            </a:r>
            <a:r>
              <a:rPr lang="en-US" dirty="0" err="1">
                <a:latin typeface="Courier New" pitchFamily="49" charset="0"/>
                <a:cs typeface="Courier New" pitchFamily="49" charset="0"/>
              </a:rPr>
              <a:t>iostream.h</a:t>
            </a:r>
            <a:r>
              <a:rPr lang="en-US" dirty="0">
                <a:latin typeface="Courier New" pitchFamily="49" charset="0"/>
                <a:cs typeface="Courier New" pitchFamily="49" charset="0"/>
              </a:rPr>
              <a:t>&gt;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#include "</a:t>
            </a:r>
            <a:r>
              <a:rPr lang="en-US" dirty="0" err="1">
                <a:latin typeface="Courier New" pitchFamily="49" charset="0"/>
                <a:cs typeface="Courier New" pitchFamily="49" charset="0"/>
              </a:rPr>
              <a:t>FloatList.h</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void main(void)</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FloatList</a:t>
            </a:r>
            <a:r>
              <a:rPr lang="en-US" dirty="0">
                <a:latin typeface="Courier New" pitchFamily="49" charset="0"/>
                <a:cs typeface="Courier New" pitchFamily="49" charset="0"/>
              </a:rPr>
              <a:t> list;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Build the list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list.appendNode</a:t>
            </a:r>
            <a:r>
              <a:rPr lang="en-US" dirty="0">
                <a:latin typeface="Courier New" pitchFamily="49" charset="0"/>
                <a:cs typeface="Courier New" pitchFamily="49" charset="0"/>
              </a:rPr>
              <a:t>(2.5);</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list.appendNode</a:t>
            </a:r>
            <a:r>
              <a:rPr lang="en-US" dirty="0">
                <a:latin typeface="Courier New" pitchFamily="49" charset="0"/>
                <a:cs typeface="Courier New" pitchFamily="49" charset="0"/>
              </a:rPr>
              <a:t>(7.9);</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list.appendNode</a:t>
            </a:r>
            <a:r>
              <a:rPr lang="en-US" dirty="0">
                <a:latin typeface="Courier New" pitchFamily="49" charset="0"/>
                <a:cs typeface="Courier New" pitchFamily="49" charset="0"/>
              </a:rPr>
              <a:t>(12.6);</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Insert a node in the middle</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of the list.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list.insertNode</a:t>
            </a:r>
            <a:r>
              <a:rPr lang="en-US" dirty="0">
                <a:latin typeface="Courier New" pitchFamily="49" charset="0"/>
                <a:cs typeface="Courier New" pitchFamily="49" charset="0"/>
              </a:rPr>
              <a:t>(10.5);</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a:t>
            </a:r>
            <a:r>
              <a:rPr lang="en-US" dirty="0" err="1">
                <a:latin typeface="Courier New" pitchFamily="49" charset="0"/>
                <a:cs typeface="Courier New" pitchFamily="49" charset="0"/>
              </a:rPr>
              <a:t>Dispay</a:t>
            </a:r>
            <a:r>
              <a:rPr lang="en-US" dirty="0">
                <a:latin typeface="Courier New" pitchFamily="49" charset="0"/>
                <a:cs typeface="Courier New" pitchFamily="49" charset="0"/>
              </a:rPr>
              <a:t> the list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list.displayList</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a:t>
            </a:r>
            <a:endParaRPr lang="en-US" dirty="0"/>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2"/>
          </p:nvPr>
        </p:nvSpPr>
        <p:spPr>
          <a:noFill/>
        </p:spPr>
        <p:txBody>
          <a:bodyPr/>
          <a:lstStyle/>
          <a:p>
            <a:fld id="{B100D228-0484-4E5B-B71B-94052A399924}" type="slidenum">
              <a:rPr lang="en-US"/>
              <a:pPr/>
              <a:t>36</a:t>
            </a:fld>
            <a:endParaRPr lang="en-US"/>
          </a:p>
        </p:txBody>
      </p:sp>
      <p:sp>
        <p:nvSpPr>
          <p:cNvPr id="34819" name="Rectangle 2"/>
          <p:cNvSpPr>
            <a:spLocks noGrp="1" noChangeArrowheads="1"/>
          </p:cNvSpPr>
          <p:nvPr>
            <p:ph type="title"/>
          </p:nvPr>
        </p:nvSpPr>
        <p:spPr/>
        <p:txBody>
          <a:bodyPr/>
          <a:lstStyle/>
          <a:p>
            <a:pPr eaLnBrk="1" hangingPunct="1"/>
            <a:r>
              <a:rPr lang="en-US" dirty="0" smtClean="0"/>
              <a:t>Output</a:t>
            </a:r>
          </a:p>
        </p:txBody>
      </p:sp>
      <p:sp>
        <p:nvSpPr>
          <p:cNvPr id="34820" name="Rectangle 3"/>
          <p:cNvSpPr>
            <a:spLocks noChangeArrowheads="1"/>
          </p:cNvSpPr>
          <p:nvPr/>
        </p:nvSpPr>
        <p:spPr bwMode="auto">
          <a:xfrm>
            <a:off x="2895600" y="2698750"/>
            <a:ext cx="4033838" cy="2041525"/>
          </a:xfrm>
          <a:prstGeom prst="rect">
            <a:avLst/>
          </a:prstGeom>
          <a:noFill/>
          <a:ln w="9525">
            <a:noFill/>
            <a:miter lim="800000"/>
            <a:headEnd/>
            <a:tailEnd/>
          </a:ln>
        </p:spPr>
        <p:txBody>
          <a:bodyPr>
            <a:spAutoFit/>
          </a:bodyPr>
          <a:lstStyle/>
          <a:p>
            <a:r>
              <a:rPr lang="en-US" sz="3200">
                <a:latin typeface="Courier New" pitchFamily="49" charset="0"/>
                <a:cs typeface="Courier New" pitchFamily="49" charset="0"/>
              </a:rPr>
              <a:t>2.5</a:t>
            </a:r>
            <a:r>
              <a:rPr lang="en-US" sz="3200">
                <a:cs typeface="Times New Roman" pitchFamily="18" charset="0"/>
              </a:rPr>
              <a:t/>
            </a:r>
            <a:br>
              <a:rPr lang="en-US" sz="3200">
                <a:cs typeface="Times New Roman" pitchFamily="18" charset="0"/>
              </a:rPr>
            </a:br>
            <a:r>
              <a:rPr lang="en-US" sz="3200">
                <a:latin typeface="Courier New" pitchFamily="49" charset="0"/>
                <a:cs typeface="Courier New" pitchFamily="49" charset="0"/>
              </a:rPr>
              <a:t>7.9</a:t>
            </a:r>
            <a:br>
              <a:rPr lang="en-US" sz="3200">
                <a:latin typeface="Courier New" pitchFamily="49" charset="0"/>
                <a:cs typeface="Courier New" pitchFamily="49" charset="0"/>
              </a:rPr>
            </a:br>
            <a:r>
              <a:rPr lang="en-US" sz="3200">
                <a:latin typeface="Courier New" pitchFamily="49" charset="0"/>
                <a:cs typeface="Courier New" pitchFamily="49" charset="0"/>
              </a:rPr>
              <a:t>10.5</a:t>
            </a:r>
            <a:r>
              <a:rPr lang="en-US" sz="3200">
                <a:cs typeface="Times New Roman" pitchFamily="18" charset="0"/>
              </a:rPr>
              <a:t/>
            </a:r>
            <a:br>
              <a:rPr lang="en-US" sz="3200">
                <a:cs typeface="Times New Roman" pitchFamily="18" charset="0"/>
              </a:rPr>
            </a:br>
            <a:r>
              <a:rPr lang="en-US" sz="3200">
                <a:latin typeface="Courier New" pitchFamily="49" charset="0"/>
                <a:cs typeface="Courier New" pitchFamily="49" charset="0"/>
              </a:rPr>
              <a:t>12.6</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2"/>
          </p:nvPr>
        </p:nvSpPr>
        <p:spPr>
          <a:noFill/>
        </p:spPr>
        <p:txBody>
          <a:bodyPr/>
          <a:lstStyle/>
          <a:p>
            <a:fld id="{A3E1DFCC-9694-4236-85D1-2FB8B88B2EF8}" type="slidenum">
              <a:rPr lang="en-US"/>
              <a:pPr/>
              <a:t>37</a:t>
            </a:fld>
            <a:endParaRPr lang="en-US"/>
          </a:p>
        </p:txBody>
      </p:sp>
      <p:sp>
        <p:nvSpPr>
          <p:cNvPr id="35843" name="Text Box 2"/>
          <p:cNvSpPr txBox="1">
            <a:spLocks noChangeArrowheads="1"/>
          </p:cNvSpPr>
          <p:nvPr/>
        </p:nvSpPr>
        <p:spPr bwMode="auto">
          <a:xfrm>
            <a:off x="990600" y="381000"/>
            <a:ext cx="8153400" cy="1938992"/>
          </a:xfrm>
          <a:prstGeom prst="rect">
            <a:avLst/>
          </a:prstGeom>
          <a:noFill/>
          <a:ln w="9525">
            <a:noFill/>
            <a:miter lim="800000"/>
            <a:headEnd/>
            <a:tailEnd/>
          </a:ln>
        </p:spPr>
        <p:txBody>
          <a:bodyPr wrap="square">
            <a:spAutoFit/>
          </a:bodyPr>
          <a:lstStyle/>
          <a:p>
            <a:pPr>
              <a:spcBef>
                <a:spcPct val="50000"/>
              </a:spcBef>
            </a:pPr>
            <a:r>
              <a:rPr lang="en-US" sz="2400" dirty="0">
                <a:cs typeface="Times New Roman" pitchFamily="18" charset="0"/>
              </a:rPr>
              <a:t>In </a:t>
            </a:r>
            <a:r>
              <a:rPr lang="en-US" sz="2400" dirty="0" err="1">
                <a:latin typeface="Courier New" pitchFamily="49" charset="0"/>
                <a:cs typeface="Courier New" pitchFamily="49" charset="0"/>
              </a:rPr>
              <a:t>insertNode</a:t>
            </a:r>
            <a:r>
              <a:rPr lang="en-US" sz="2400" dirty="0">
                <a:cs typeface="Times New Roman" pitchFamily="18" charset="0"/>
              </a:rPr>
              <a:t>, a new node is created and the function argument is copied to its </a:t>
            </a:r>
            <a:r>
              <a:rPr lang="en-US" sz="2400" dirty="0">
                <a:latin typeface="Courier New" pitchFamily="49" charset="0"/>
                <a:cs typeface="Courier New" pitchFamily="49" charset="0"/>
              </a:rPr>
              <a:t>value</a:t>
            </a:r>
            <a:r>
              <a:rPr lang="en-US" sz="2400" dirty="0">
                <a:cs typeface="Times New Roman" pitchFamily="18" charset="0"/>
              </a:rPr>
              <a:t> member. Since the list already has nodes stored in it, the </a:t>
            </a:r>
            <a:r>
              <a:rPr lang="en-US" sz="2400" dirty="0">
                <a:latin typeface="Courier New" pitchFamily="49" charset="0"/>
                <a:cs typeface="Courier New" pitchFamily="49" charset="0"/>
              </a:rPr>
              <a:t>else</a:t>
            </a:r>
            <a:r>
              <a:rPr lang="en-US" sz="2400" dirty="0">
                <a:cs typeface="Times New Roman" pitchFamily="18" charset="0"/>
              </a:rPr>
              <a:t> part of the </a:t>
            </a:r>
            <a:r>
              <a:rPr lang="en-US" sz="2400" dirty="0">
                <a:latin typeface="Courier New" pitchFamily="49" charset="0"/>
                <a:cs typeface="Courier New" pitchFamily="49" charset="0"/>
              </a:rPr>
              <a:t>if</a:t>
            </a:r>
            <a:r>
              <a:rPr lang="en-US" sz="2400" dirty="0">
                <a:cs typeface="Times New Roman" pitchFamily="18" charset="0"/>
              </a:rPr>
              <a:t> statement will execute. It begins by assigning </a:t>
            </a:r>
            <a:r>
              <a:rPr lang="en-US" sz="2400" dirty="0" err="1">
                <a:latin typeface="Courier New" pitchFamily="49" charset="0"/>
                <a:cs typeface="Courier New" pitchFamily="49" charset="0"/>
              </a:rPr>
              <a:t>nodePtr</a:t>
            </a:r>
            <a:r>
              <a:rPr lang="en-US" sz="2400" dirty="0">
                <a:cs typeface="Times New Roman" pitchFamily="18" charset="0"/>
              </a:rPr>
              <a:t> to head. </a:t>
            </a:r>
            <a:endParaRPr lang="en-US" sz="2400" dirty="0"/>
          </a:p>
        </p:txBody>
      </p:sp>
      <p:sp>
        <p:nvSpPr>
          <p:cNvPr id="35844" name="Rectangle 4"/>
          <p:cNvSpPr>
            <a:spLocks noChangeArrowheads="1"/>
          </p:cNvSpPr>
          <p:nvPr/>
        </p:nvSpPr>
        <p:spPr bwMode="auto">
          <a:xfrm>
            <a:off x="2743200" y="2357438"/>
            <a:ext cx="9144000" cy="0"/>
          </a:xfrm>
          <a:prstGeom prst="rect">
            <a:avLst/>
          </a:prstGeom>
          <a:noFill/>
          <a:ln w="9525">
            <a:noFill/>
            <a:miter lim="800000"/>
            <a:headEnd/>
            <a:tailEnd/>
          </a:ln>
        </p:spPr>
        <p:txBody>
          <a:bodyPr>
            <a:spAutoFit/>
          </a:bodyPr>
          <a:lstStyle/>
          <a:p>
            <a:endParaRPr lang="en-US"/>
          </a:p>
        </p:txBody>
      </p:sp>
      <p:pic>
        <p:nvPicPr>
          <p:cNvPr id="35845" name="Picture 3" descr="Figure 17-1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4000" y="2571750"/>
            <a:ext cx="7315200" cy="4286250"/>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3"/>
          <p:cNvSpPr>
            <a:spLocks noGrp="1"/>
          </p:cNvSpPr>
          <p:nvPr>
            <p:ph type="sldNum" sz="quarter" idx="12"/>
          </p:nvPr>
        </p:nvSpPr>
        <p:spPr>
          <a:noFill/>
        </p:spPr>
        <p:txBody>
          <a:bodyPr/>
          <a:lstStyle/>
          <a:p>
            <a:fld id="{8CA81E12-6B7A-4F70-9AD2-862D9843625D}" type="slidenum">
              <a:rPr lang="en-US"/>
              <a:pPr/>
              <a:t>38</a:t>
            </a:fld>
            <a:endParaRPr lang="en-US"/>
          </a:p>
        </p:txBody>
      </p:sp>
      <p:sp>
        <p:nvSpPr>
          <p:cNvPr id="36867" name="Text Box 2"/>
          <p:cNvSpPr txBox="1">
            <a:spLocks noChangeArrowheads="1"/>
          </p:cNvSpPr>
          <p:nvPr/>
        </p:nvSpPr>
        <p:spPr bwMode="auto">
          <a:xfrm>
            <a:off x="990600" y="457200"/>
            <a:ext cx="8153400" cy="1323439"/>
          </a:xfrm>
          <a:prstGeom prst="rect">
            <a:avLst/>
          </a:prstGeom>
          <a:noFill/>
          <a:ln w="9525">
            <a:noFill/>
            <a:miter lim="800000"/>
            <a:headEnd/>
            <a:tailEnd/>
          </a:ln>
        </p:spPr>
        <p:txBody>
          <a:bodyPr wrap="square">
            <a:spAutoFit/>
          </a:bodyPr>
          <a:lstStyle/>
          <a:p>
            <a:pPr>
              <a:spcBef>
                <a:spcPct val="50000"/>
              </a:spcBef>
            </a:pPr>
            <a:r>
              <a:rPr lang="en-US" sz="2000" dirty="0">
                <a:cs typeface="Times New Roman" pitchFamily="18" charset="0"/>
              </a:rPr>
              <a:t>Since </a:t>
            </a:r>
            <a:r>
              <a:rPr lang="en-US" sz="2000" dirty="0" err="1">
                <a:latin typeface="Courier New" pitchFamily="49" charset="0"/>
                <a:cs typeface="Courier New" pitchFamily="49" charset="0"/>
              </a:rPr>
              <a:t>nodePtr</a:t>
            </a:r>
            <a:r>
              <a:rPr lang="en-US" sz="2000" dirty="0">
                <a:cs typeface="Times New Roman" pitchFamily="18" charset="0"/>
              </a:rPr>
              <a:t> is not NULL and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-&gt;value</a:t>
            </a:r>
            <a:r>
              <a:rPr lang="en-US" sz="2000" dirty="0">
                <a:cs typeface="Times New Roman" pitchFamily="18" charset="0"/>
              </a:rPr>
              <a:t> is less than </a:t>
            </a:r>
            <a:r>
              <a:rPr lang="en-US" sz="2000" dirty="0">
                <a:latin typeface="Courier New" pitchFamily="49" charset="0"/>
                <a:cs typeface="Courier New" pitchFamily="49" charset="0"/>
              </a:rPr>
              <a:t>num</a:t>
            </a:r>
            <a:r>
              <a:rPr lang="en-US" sz="2000" dirty="0">
                <a:cs typeface="Times New Roman" pitchFamily="18" charset="0"/>
              </a:rPr>
              <a:t>, the </a:t>
            </a:r>
            <a:r>
              <a:rPr lang="en-US" sz="2000" dirty="0">
                <a:latin typeface="Courier New" pitchFamily="49" charset="0"/>
                <a:cs typeface="Courier New" pitchFamily="49" charset="0"/>
              </a:rPr>
              <a:t>while</a:t>
            </a:r>
            <a:r>
              <a:rPr lang="en-US" sz="2000" dirty="0">
                <a:cs typeface="Times New Roman" pitchFamily="18" charset="0"/>
              </a:rPr>
              <a:t> loop will iterate. During the iteration, </a:t>
            </a:r>
            <a:r>
              <a:rPr lang="en-US" sz="2000" dirty="0" err="1">
                <a:latin typeface="Courier New" pitchFamily="49" charset="0"/>
                <a:cs typeface="Courier New" pitchFamily="49" charset="0"/>
              </a:rPr>
              <a:t>previousNode</a:t>
            </a:r>
            <a:r>
              <a:rPr lang="en-US" sz="2000" dirty="0">
                <a:cs typeface="Times New Roman" pitchFamily="18" charset="0"/>
              </a:rPr>
              <a:t> will be made to point to the node that </a:t>
            </a:r>
            <a:r>
              <a:rPr lang="en-US" sz="2000" dirty="0" err="1">
                <a:latin typeface="Courier New" pitchFamily="49" charset="0"/>
                <a:cs typeface="Courier New" pitchFamily="49" charset="0"/>
              </a:rPr>
              <a:t>nodePtr</a:t>
            </a:r>
            <a:r>
              <a:rPr lang="en-US" sz="2000" dirty="0">
                <a:cs typeface="Times New Roman" pitchFamily="18" charset="0"/>
              </a:rPr>
              <a:t> is pointing to. </a:t>
            </a:r>
            <a:r>
              <a:rPr lang="en-US" sz="2000" dirty="0" err="1">
                <a:latin typeface="Courier New" pitchFamily="49" charset="0"/>
                <a:cs typeface="Courier New" pitchFamily="49" charset="0"/>
              </a:rPr>
              <a:t>nodePtr</a:t>
            </a:r>
            <a:r>
              <a:rPr lang="en-US" sz="2000" dirty="0">
                <a:cs typeface="Times New Roman" pitchFamily="18" charset="0"/>
              </a:rPr>
              <a:t> will then be advanced to point to the next node. </a:t>
            </a:r>
          </a:p>
        </p:txBody>
      </p:sp>
      <p:sp>
        <p:nvSpPr>
          <p:cNvPr id="36868" name="Rectangle 4"/>
          <p:cNvSpPr>
            <a:spLocks noChangeArrowheads="1"/>
          </p:cNvSpPr>
          <p:nvPr/>
        </p:nvSpPr>
        <p:spPr bwMode="auto">
          <a:xfrm>
            <a:off x="2514600" y="2224088"/>
            <a:ext cx="9144000" cy="0"/>
          </a:xfrm>
          <a:prstGeom prst="rect">
            <a:avLst/>
          </a:prstGeom>
          <a:noFill/>
          <a:ln w="9525">
            <a:noFill/>
            <a:miter lim="800000"/>
            <a:headEnd/>
            <a:tailEnd/>
          </a:ln>
        </p:spPr>
        <p:txBody>
          <a:bodyPr>
            <a:spAutoFit/>
          </a:bodyPr>
          <a:lstStyle/>
          <a:p>
            <a:endParaRPr lang="en-US"/>
          </a:p>
        </p:txBody>
      </p:sp>
      <p:pic>
        <p:nvPicPr>
          <p:cNvPr id="36869" name="Picture 3" descr="Figure 17-1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76399" y="2286000"/>
            <a:ext cx="6066483" cy="3552825"/>
          </a:xfrm>
          <a:prstGeom prst="rect">
            <a:avLst/>
          </a:prstGeom>
          <a:noFill/>
          <a:ln w="9525">
            <a:noFill/>
            <a:miter lim="800000"/>
            <a:headEnd/>
            <a:tailEnd/>
          </a:ln>
        </p:spPr>
      </p:pic>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12"/>
          </p:nvPr>
        </p:nvSpPr>
        <p:spPr>
          <a:noFill/>
        </p:spPr>
        <p:txBody>
          <a:bodyPr/>
          <a:lstStyle/>
          <a:p>
            <a:fld id="{29899812-3A9B-4B5D-BA4F-FD420AD2C8F6}" type="slidenum">
              <a:rPr lang="en-US"/>
              <a:pPr/>
              <a:t>39</a:t>
            </a:fld>
            <a:endParaRPr lang="en-US"/>
          </a:p>
        </p:txBody>
      </p:sp>
      <p:sp>
        <p:nvSpPr>
          <p:cNvPr id="37891" name="Text Box 2"/>
          <p:cNvSpPr txBox="1">
            <a:spLocks noChangeArrowheads="1"/>
          </p:cNvSpPr>
          <p:nvPr/>
        </p:nvSpPr>
        <p:spPr bwMode="auto">
          <a:xfrm>
            <a:off x="1143000" y="381000"/>
            <a:ext cx="7772400" cy="1938992"/>
          </a:xfrm>
          <a:prstGeom prst="rect">
            <a:avLst/>
          </a:prstGeom>
          <a:noFill/>
          <a:ln w="9525">
            <a:noFill/>
            <a:miter lim="800000"/>
            <a:headEnd/>
            <a:tailEnd/>
          </a:ln>
        </p:spPr>
        <p:txBody>
          <a:bodyPr wrap="square">
            <a:spAutoFit/>
          </a:bodyPr>
          <a:lstStyle/>
          <a:p>
            <a:pPr>
              <a:spcBef>
                <a:spcPct val="50000"/>
              </a:spcBef>
            </a:pPr>
            <a:r>
              <a:rPr lang="en-US" sz="2400" dirty="0">
                <a:cs typeface="Times New Roman" pitchFamily="18" charset="0"/>
              </a:rPr>
              <a:t>Once again, the loop performs its test. Since </a:t>
            </a:r>
            <a:r>
              <a:rPr lang="en-US" sz="2400" dirty="0" err="1">
                <a:latin typeface="Courier New" pitchFamily="49" charset="0"/>
                <a:cs typeface="Courier New" pitchFamily="49" charset="0"/>
              </a:rPr>
              <a:t>nodePtr</a:t>
            </a:r>
            <a:r>
              <a:rPr lang="en-US" sz="2400" dirty="0">
                <a:cs typeface="Times New Roman" pitchFamily="18" charset="0"/>
              </a:rPr>
              <a:t> is not NULL and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-&gt;value</a:t>
            </a:r>
            <a:r>
              <a:rPr lang="en-US" sz="2400" dirty="0">
                <a:cs typeface="Times New Roman" pitchFamily="18" charset="0"/>
              </a:rPr>
              <a:t> is less than </a:t>
            </a:r>
            <a:r>
              <a:rPr lang="en-US" sz="2400" dirty="0">
                <a:latin typeface="Courier New" pitchFamily="49" charset="0"/>
                <a:cs typeface="Courier New" pitchFamily="49" charset="0"/>
              </a:rPr>
              <a:t>num</a:t>
            </a:r>
            <a:r>
              <a:rPr lang="en-US" sz="2400" dirty="0">
                <a:cs typeface="Times New Roman" pitchFamily="18" charset="0"/>
              </a:rPr>
              <a:t>, the loop will iterate a second time. During the second iteration, both </a:t>
            </a:r>
            <a:r>
              <a:rPr lang="en-US" sz="2400" dirty="0" err="1">
                <a:latin typeface="Courier New" pitchFamily="49" charset="0"/>
                <a:cs typeface="Courier New" pitchFamily="49" charset="0"/>
              </a:rPr>
              <a:t>previousNode</a:t>
            </a:r>
            <a:r>
              <a:rPr lang="en-US" sz="2400" dirty="0">
                <a:cs typeface="Times New Roman" pitchFamily="18" charset="0"/>
              </a:rPr>
              <a:t> and </a:t>
            </a:r>
            <a:r>
              <a:rPr lang="en-US" sz="2400" dirty="0" err="1">
                <a:latin typeface="Courier New" pitchFamily="49" charset="0"/>
                <a:cs typeface="Courier New" pitchFamily="49" charset="0"/>
              </a:rPr>
              <a:t>nodePtr</a:t>
            </a:r>
            <a:r>
              <a:rPr lang="en-US" sz="2400" dirty="0">
                <a:cs typeface="Times New Roman" pitchFamily="18" charset="0"/>
              </a:rPr>
              <a:t> are advanced by one node in the list.</a:t>
            </a:r>
            <a:r>
              <a:rPr lang="en-US" sz="2400" dirty="0"/>
              <a:t> </a:t>
            </a:r>
          </a:p>
        </p:txBody>
      </p:sp>
      <p:sp>
        <p:nvSpPr>
          <p:cNvPr id="37892" name="Rectangle 4"/>
          <p:cNvSpPr>
            <a:spLocks noChangeArrowheads="1"/>
          </p:cNvSpPr>
          <p:nvPr/>
        </p:nvSpPr>
        <p:spPr bwMode="auto">
          <a:xfrm>
            <a:off x="2743200" y="2357438"/>
            <a:ext cx="9144000" cy="0"/>
          </a:xfrm>
          <a:prstGeom prst="rect">
            <a:avLst/>
          </a:prstGeom>
          <a:noFill/>
          <a:ln w="9525">
            <a:noFill/>
            <a:miter lim="800000"/>
            <a:headEnd/>
            <a:tailEnd/>
          </a:ln>
        </p:spPr>
        <p:txBody>
          <a:bodyPr>
            <a:spAutoFit/>
          </a:bodyPr>
          <a:lstStyle/>
          <a:p>
            <a:endParaRPr lang="en-US"/>
          </a:p>
        </p:txBody>
      </p:sp>
      <p:pic>
        <p:nvPicPr>
          <p:cNvPr id="37893" name="Picture 3" descr="Figure 17-1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00200" y="2895600"/>
            <a:ext cx="5738368" cy="33623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143000" y="0"/>
            <a:ext cx="7772400" cy="1143000"/>
          </a:xfrm>
        </p:spPr>
        <p:txBody>
          <a:bodyPr/>
          <a:lstStyle/>
          <a:p>
            <a:r>
              <a:rPr lang="en-US" dirty="0"/>
              <a:t>Linked Lists</a:t>
            </a:r>
          </a:p>
        </p:txBody>
      </p:sp>
      <p:sp>
        <p:nvSpPr>
          <p:cNvPr id="39939" name="Rectangle 3"/>
          <p:cNvSpPr>
            <a:spLocks noGrp="1" noChangeArrowheads="1"/>
          </p:cNvSpPr>
          <p:nvPr>
            <p:ph type="body" idx="1"/>
          </p:nvPr>
        </p:nvSpPr>
        <p:spPr>
          <a:xfrm>
            <a:off x="1066800" y="1143000"/>
            <a:ext cx="7924800" cy="3657600"/>
          </a:xfrm>
        </p:spPr>
        <p:txBody>
          <a:bodyPr/>
          <a:lstStyle/>
          <a:p>
            <a:r>
              <a:rPr lang="en-US" sz="2400" dirty="0"/>
              <a:t>Flexible space use</a:t>
            </a:r>
          </a:p>
          <a:p>
            <a:pPr lvl="1"/>
            <a:r>
              <a:rPr lang="en-US" dirty="0"/>
              <a:t>Dynamically allocate space for each element as needed</a:t>
            </a:r>
          </a:p>
          <a:p>
            <a:pPr lvl="1"/>
            <a:r>
              <a:rPr lang="en-US" dirty="0"/>
              <a:t>Include a pointer to the next item</a:t>
            </a:r>
          </a:p>
          <a:p>
            <a:pPr>
              <a:buFont typeface="Monotype Sorts" pitchFamily="2" charset="2"/>
              <a:buChar char="ç"/>
            </a:pPr>
            <a:r>
              <a:rPr lang="en-US" dirty="0">
                <a:solidFill>
                  <a:srgbClr val="FC0128"/>
                </a:solidFill>
              </a:rPr>
              <a:t>Linked list</a:t>
            </a:r>
            <a:endParaRPr lang="en-US" dirty="0"/>
          </a:p>
          <a:p>
            <a:pPr lvl="1"/>
            <a:r>
              <a:rPr lang="en-US" dirty="0"/>
              <a:t>Each </a:t>
            </a:r>
            <a:r>
              <a:rPr lang="en-US" dirty="0">
                <a:solidFill>
                  <a:srgbClr val="FC0128"/>
                </a:solidFill>
              </a:rPr>
              <a:t>node</a:t>
            </a:r>
            <a:r>
              <a:rPr lang="en-US" dirty="0"/>
              <a:t> of the list contains</a:t>
            </a:r>
          </a:p>
          <a:p>
            <a:pPr lvl="2"/>
            <a:r>
              <a:rPr lang="en-US" dirty="0"/>
              <a:t>the data item </a:t>
            </a:r>
            <a:r>
              <a:rPr lang="en-US" sz="2000" dirty="0"/>
              <a:t>(an object pointer in our ADT)</a:t>
            </a:r>
            <a:endParaRPr lang="en-US" dirty="0"/>
          </a:p>
          <a:p>
            <a:pPr lvl="2"/>
            <a:r>
              <a:rPr lang="en-US" dirty="0"/>
              <a:t>a pointer to the next node</a:t>
            </a:r>
          </a:p>
        </p:txBody>
      </p:sp>
      <p:sp>
        <p:nvSpPr>
          <p:cNvPr id="39940" name="Rectangle 4"/>
          <p:cNvSpPr>
            <a:spLocks noChangeArrowheads="1"/>
          </p:cNvSpPr>
          <p:nvPr/>
        </p:nvSpPr>
        <p:spPr bwMode="auto">
          <a:xfrm>
            <a:off x="1676400" y="4953000"/>
            <a:ext cx="914400" cy="609600"/>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39941" name="Rectangle 5"/>
          <p:cNvSpPr>
            <a:spLocks noChangeArrowheads="1"/>
          </p:cNvSpPr>
          <p:nvPr/>
        </p:nvSpPr>
        <p:spPr bwMode="auto">
          <a:xfrm>
            <a:off x="2590800" y="4953000"/>
            <a:ext cx="838200" cy="609600"/>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39942" name="Text Box 6"/>
          <p:cNvSpPr txBox="1">
            <a:spLocks noChangeArrowheads="1"/>
          </p:cNvSpPr>
          <p:nvPr/>
        </p:nvSpPr>
        <p:spPr bwMode="auto">
          <a:xfrm>
            <a:off x="1752600" y="4953000"/>
            <a:ext cx="735013" cy="396875"/>
          </a:xfrm>
          <a:prstGeom prst="rect">
            <a:avLst/>
          </a:prstGeom>
          <a:noFill/>
          <a:ln w="12700">
            <a:noFill/>
            <a:miter lim="800000"/>
            <a:headEnd/>
            <a:tailEnd/>
          </a:ln>
          <a:effectLst/>
        </p:spPr>
        <p:txBody>
          <a:bodyPr wrap="none">
            <a:spAutoFit/>
          </a:bodyPr>
          <a:lstStyle/>
          <a:p>
            <a:r>
              <a:rPr lang="en-US" sz="2000" b="1">
                <a:latin typeface="Arial" pitchFamily="34" charset="0"/>
              </a:rPr>
              <a:t>Data</a:t>
            </a:r>
            <a:endParaRPr lang="en-US"/>
          </a:p>
        </p:txBody>
      </p:sp>
      <p:sp>
        <p:nvSpPr>
          <p:cNvPr id="39943" name="Text Box 7"/>
          <p:cNvSpPr txBox="1">
            <a:spLocks noChangeArrowheads="1"/>
          </p:cNvSpPr>
          <p:nvPr/>
        </p:nvSpPr>
        <p:spPr bwMode="auto">
          <a:xfrm>
            <a:off x="2667000" y="4953000"/>
            <a:ext cx="735013" cy="396875"/>
          </a:xfrm>
          <a:prstGeom prst="rect">
            <a:avLst/>
          </a:prstGeom>
          <a:noFill/>
          <a:ln w="12700">
            <a:noFill/>
            <a:miter lim="800000"/>
            <a:headEnd/>
            <a:tailEnd/>
          </a:ln>
          <a:effectLst/>
        </p:spPr>
        <p:txBody>
          <a:bodyPr wrap="none">
            <a:spAutoFit/>
          </a:bodyPr>
          <a:lstStyle/>
          <a:p>
            <a:r>
              <a:rPr lang="en-US" sz="2000" b="1">
                <a:latin typeface="Arial" pitchFamily="34" charset="0"/>
              </a:rPr>
              <a:t>Next</a:t>
            </a:r>
            <a:endParaRPr lang="en-US"/>
          </a:p>
        </p:txBody>
      </p:sp>
      <p:sp>
        <p:nvSpPr>
          <p:cNvPr id="39944" name="Oval 8"/>
          <p:cNvSpPr>
            <a:spLocks noChangeArrowheads="1"/>
          </p:cNvSpPr>
          <p:nvPr/>
        </p:nvSpPr>
        <p:spPr bwMode="auto">
          <a:xfrm>
            <a:off x="2057400" y="6096000"/>
            <a:ext cx="1219200" cy="533400"/>
          </a:xfrm>
          <a:prstGeom prst="ellipse">
            <a:avLst/>
          </a:prstGeom>
          <a:solidFill>
            <a:schemeClr val="accent1"/>
          </a:solidFill>
          <a:ln w="38100">
            <a:solidFill>
              <a:srgbClr val="063DE8"/>
            </a:solidFill>
            <a:round/>
            <a:headEnd/>
            <a:tailEnd/>
          </a:ln>
          <a:effectLst/>
        </p:spPr>
        <p:txBody>
          <a:bodyPr wrap="none" anchor="ctr"/>
          <a:lstStyle/>
          <a:p>
            <a:endParaRPr lang="en-US"/>
          </a:p>
        </p:txBody>
      </p:sp>
      <p:sp>
        <p:nvSpPr>
          <p:cNvPr id="39945" name="Oval 9"/>
          <p:cNvSpPr>
            <a:spLocks noChangeArrowheads="1"/>
          </p:cNvSpPr>
          <p:nvPr/>
        </p:nvSpPr>
        <p:spPr bwMode="auto">
          <a:xfrm>
            <a:off x="2057400" y="5334000"/>
            <a:ext cx="152400" cy="152400"/>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cxnSp>
        <p:nvCxnSpPr>
          <p:cNvPr id="39946" name="AutoShape 10"/>
          <p:cNvCxnSpPr>
            <a:cxnSpLocks noChangeShapeType="1"/>
            <a:stCxn id="39945" idx="4"/>
            <a:endCxn id="39944" idx="0"/>
          </p:cNvCxnSpPr>
          <p:nvPr/>
        </p:nvCxnSpPr>
        <p:spPr bwMode="auto">
          <a:xfrm rot="16200000" flipH="1">
            <a:off x="2105025" y="5514975"/>
            <a:ext cx="590550" cy="533400"/>
          </a:xfrm>
          <a:prstGeom prst="curvedConnector3">
            <a:avLst>
              <a:gd name="adj1" fmla="val 51611"/>
            </a:avLst>
          </a:prstGeom>
          <a:noFill/>
          <a:ln w="38100">
            <a:solidFill>
              <a:srgbClr val="063DE8"/>
            </a:solidFill>
            <a:round/>
            <a:headEnd/>
            <a:tailEnd type="triangle" w="med" len="med"/>
          </a:ln>
          <a:effectLst/>
        </p:spPr>
      </p:cxnSp>
      <p:sp>
        <p:nvSpPr>
          <p:cNvPr id="39947" name="Text Box 11"/>
          <p:cNvSpPr txBox="1">
            <a:spLocks noChangeArrowheads="1"/>
          </p:cNvSpPr>
          <p:nvPr/>
        </p:nvSpPr>
        <p:spPr bwMode="auto">
          <a:xfrm>
            <a:off x="2209800" y="6156325"/>
            <a:ext cx="931863" cy="396875"/>
          </a:xfrm>
          <a:prstGeom prst="rect">
            <a:avLst/>
          </a:prstGeom>
          <a:noFill/>
          <a:ln w="12700">
            <a:noFill/>
            <a:miter lim="800000"/>
            <a:headEnd/>
            <a:tailEnd/>
          </a:ln>
          <a:effectLst/>
        </p:spPr>
        <p:txBody>
          <a:bodyPr wrap="none">
            <a:spAutoFit/>
          </a:bodyPr>
          <a:lstStyle/>
          <a:p>
            <a:r>
              <a:rPr lang="en-US" sz="2000" b="1">
                <a:latin typeface="Arial" pitchFamily="34" charset="0"/>
              </a:rPr>
              <a:t>object</a:t>
            </a:r>
            <a:endParaRPr lang="en-US"/>
          </a:p>
        </p:txBody>
      </p:sp>
      <p:sp>
        <p:nvSpPr>
          <p:cNvPr id="12" name="TextBox 11"/>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3"/>
          <p:cNvSpPr>
            <a:spLocks noGrp="1"/>
          </p:cNvSpPr>
          <p:nvPr>
            <p:ph type="sldNum" sz="quarter" idx="12"/>
          </p:nvPr>
        </p:nvSpPr>
        <p:spPr>
          <a:noFill/>
        </p:spPr>
        <p:txBody>
          <a:bodyPr/>
          <a:lstStyle/>
          <a:p>
            <a:fld id="{86A900A8-A71D-43DD-BD00-02F58AD7E62F}" type="slidenum">
              <a:rPr lang="en-US"/>
              <a:pPr/>
              <a:t>40</a:t>
            </a:fld>
            <a:endParaRPr lang="en-US"/>
          </a:p>
        </p:txBody>
      </p:sp>
      <p:sp>
        <p:nvSpPr>
          <p:cNvPr id="38915" name="Text Box 2"/>
          <p:cNvSpPr txBox="1">
            <a:spLocks noChangeArrowheads="1"/>
          </p:cNvSpPr>
          <p:nvPr/>
        </p:nvSpPr>
        <p:spPr bwMode="auto">
          <a:xfrm>
            <a:off x="1066800" y="381000"/>
            <a:ext cx="8077200" cy="1323439"/>
          </a:xfrm>
          <a:prstGeom prst="rect">
            <a:avLst/>
          </a:prstGeom>
          <a:noFill/>
          <a:ln w="9525">
            <a:noFill/>
            <a:miter lim="800000"/>
            <a:headEnd/>
            <a:tailEnd/>
          </a:ln>
        </p:spPr>
        <p:txBody>
          <a:bodyPr wrap="square">
            <a:spAutoFit/>
          </a:bodyPr>
          <a:lstStyle/>
          <a:p>
            <a:pPr>
              <a:spcBef>
                <a:spcPct val="50000"/>
              </a:spcBef>
            </a:pPr>
            <a:r>
              <a:rPr lang="en-US" sz="2000" dirty="0">
                <a:cs typeface="Times New Roman" pitchFamily="18" charset="0"/>
              </a:rPr>
              <a:t>This time, the loop's test will fail because </a:t>
            </a:r>
            <a:r>
              <a:rPr lang="en-US" sz="2000" dirty="0" err="1">
                <a:latin typeface="Courier New" pitchFamily="49" charset="0"/>
                <a:cs typeface="Courier New" pitchFamily="49" charset="0"/>
              </a:rPr>
              <a:t>nodePtr</a:t>
            </a:r>
            <a:r>
              <a:rPr lang="en-US" sz="2000" dirty="0">
                <a:cs typeface="Times New Roman" pitchFamily="18" charset="0"/>
              </a:rPr>
              <a:t> is not less than </a:t>
            </a:r>
            <a:r>
              <a:rPr lang="en-US" sz="2000" dirty="0">
                <a:latin typeface="Courier New" pitchFamily="49" charset="0"/>
                <a:cs typeface="Courier New" pitchFamily="49" charset="0"/>
              </a:rPr>
              <a:t>num</a:t>
            </a:r>
            <a:r>
              <a:rPr lang="en-US" sz="2000" dirty="0">
                <a:cs typeface="Times New Roman" pitchFamily="18" charset="0"/>
              </a:rPr>
              <a:t>. The statements after the loop will execute, which cause </a:t>
            </a:r>
            <a:r>
              <a:rPr lang="en-US" sz="2000" dirty="0" err="1">
                <a:latin typeface="Courier New" pitchFamily="49" charset="0"/>
                <a:cs typeface="Courier New" pitchFamily="49" charset="0"/>
              </a:rPr>
              <a:t>previousNode</a:t>
            </a:r>
            <a:r>
              <a:rPr lang="en-US" sz="2000" dirty="0">
                <a:latin typeface="Courier New" pitchFamily="49" charset="0"/>
                <a:cs typeface="Courier New" pitchFamily="49" charset="0"/>
              </a:rPr>
              <a:t>-&gt;next</a:t>
            </a:r>
            <a:r>
              <a:rPr lang="en-US" sz="2000" dirty="0">
                <a:cs typeface="Times New Roman" pitchFamily="18" charset="0"/>
              </a:rPr>
              <a:t> to point to </a:t>
            </a:r>
            <a:r>
              <a:rPr lang="en-US" sz="2000" dirty="0" err="1">
                <a:latin typeface="Courier New" pitchFamily="49" charset="0"/>
                <a:cs typeface="Courier New" pitchFamily="49" charset="0"/>
              </a:rPr>
              <a:t>newNode</a:t>
            </a:r>
            <a:r>
              <a:rPr lang="en-US" sz="2000" dirty="0">
                <a:cs typeface="Times New Roman" pitchFamily="18" charset="0"/>
              </a:rPr>
              <a:t>, </a:t>
            </a:r>
            <a:r>
              <a:rPr lang="en-US" sz="2000" dirty="0" smtClean="0">
                <a:cs typeface="Times New Roman" pitchFamily="18" charset="0"/>
              </a:rPr>
              <a:t>and </a:t>
            </a:r>
            <a:r>
              <a:rPr lang="en-US" sz="2000" dirty="0" err="1" smtClean="0">
                <a:latin typeface="Courier New" pitchFamily="49" charset="0"/>
                <a:cs typeface="Courier New" pitchFamily="49" charset="0"/>
              </a:rPr>
              <a:t>newNode</a:t>
            </a:r>
            <a:r>
              <a:rPr lang="en-US" sz="2000" dirty="0" smtClean="0">
                <a:latin typeface="Courier New" pitchFamily="49" charset="0"/>
                <a:cs typeface="Courier New" pitchFamily="49" charset="0"/>
              </a:rPr>
              <a:t>-</a:t>
            </a:r>
            <a:r>
              <a:rPr lang="en-US" sz="2000" dirty="0">
                <a:latin typeface="Courier New" pitchFamily="49" charset="0"/>
                <a:cs typeface="Courier New" pitchFamily="49" charset="0"/>
              </a:rPr>
              <a:t>&gt;next</a:t>
            </a:r>
            <a:r>
              <a:rPr lang="en-US" sz="2000" dirty="0">
                <a:cs typeface="Times New Roman" pitchFamily="18" charset="0"/>
              </a:rPr>
              <a:t> to point to </a:t>
            </a:r>
            <a:r>
              <a:rPr lang="en-US" sz="2000" dirty="0" err="1">
                <a:latin typeface="Courier New" pitchFamily="49" charset="0"/>
                <a:cs typeface="Courier New" pitchFamily="49" charset="0"/>
              </a:rPr>
              <a:t>nodePtr</a:t>
            </a:r>
            <a:r>
              <a:rPr lang="en-US" sz="2000" dirty="0">
                <a:cs typeface="Times New Roman" pitchFamily="18" charset="0"/>
              </a:rPr>
              <a:t>. </a:t>
            </a:r>
          </a:p>
        </p:txBody>
      </p:sp>
      <p:sp>
        <p:nvSpPr>
          <p:cNvPr id="38916" name="Rectangle 4"/>
          <p:cNvSpPr>
            <a:spLocks noChangeArrowheads="1"/>
          </p:cNvSpPr>
          <p:nvPr/>
        </p:nvSpPr>
        <p:spPr bwMode="auto">
          <a:xfrm>
            <a:off x="2514600" y="2224088"/>
            <a:ext cx="9144000" cy="0"/>
          </a:xfrm>
          <a:prstGeom prst="rect">
            <a:avLst/>
          </a:prstGeom>
          <a:noFill/>
          <a:ln w="9525">
            <a:noFill/>
            <a:miter lim="800000"/>
            <a:headEnd/>
            <a:tailEnd/>
          </a:ln>
        </p:spPr>
        <p:txBody>
          <a:bodyPr>
            <a:spAutoFit/>
          </a:bodyPr>
          <a:lstStyle/>
          <a:p>
            <a:endParaRPr lang="en-US"/>
          </a:p>
        </p:txBody>
      </p:sp>
      <p:pic>
        <p:nvPicPr>
          <p:cNvPr id="38917" name="Picture 3" descr="Figure 17-1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905000" y="2066220"/>
            <a:ext cx="5791200" cy="3391606"/>
          </a:xfrm>
          <a:prstGeom prst="rect">
            <a:avLst/>
          </a:prstGeom>
          <a:noFill/>
          <a:ln w="9525">
            <a:noFill/>
            <a:miter lim="800000"/>
            <a:headEnd/>
            <a:tailEnd/>
          </a:ln>
        </p:spPr>
      </p:pic>
      <p:sp>
        <p:nvSpPr>
          <p:cNvPr id="38918" name="Text Box 6"/>
          <p:cNvSpPr txBox="1">
            <a:spLocks noChangeArrowheads="1"/>
          </p:cNvSpPr>
          <p:nvPr/>
        </p:nvSpPr>
        <p:spPr bwMode="auto">
          <a:xfrm>
            <a:off x="1219200" y="5791200"/>
            <a:ext cx="7467600" cy="646331"/>
          </a:xfrm>
          <a:prstGeom prst="rect">
            <a:avLst/>
          </a:prstGeom>
          <a:noFill/>
          <a:ln w="9525">
            <a:noFill/>
            <a:miter lim="800000"/>
            <a:headEnd/>
            <a:tailEnd/>
          </a:ln>
        </p:spPr>
        <p:txBody>
          <a:bodyPr wrap="square">
            <a:spAutoFit/>
          </a:bodyPr>
          <a:lstStyle/>
          <a:p>
            <a:pPr>
              <a:spcBef>
                <a:spcPct val="50000"/>
              </a:spcBef>
            </a:pPr>
            <a:r>
              <a:rPr lang="en-US" dirty="0">
                <a:cs typeface="Times New Roman" pitchFamily="18" charset="0"/>
              </a:rPr>
              <a:t>If you follow the links, from the </a:t>
            </a:r>
            <a:r>
              <a:rPr lang="en-US" dirty="0">
                <a:latin typeface="Courier New" pitchFamily="49" charset="0"/>
                <a:cs typeface="Courier New" pitchFamily="49" charset="0"/>
              </a:rPr>
              <a:t>head</a:t>
            </a:r>
            <a:r>
              <a:rPr lang="en-US" dirty="0">
                <a:cs typeface="Times New Roman" pitchFamily="18" charset="0"/>
              </a:rPr>
              <a:t> pointer to the NULL, you will see that the nodes are stored in the order of their </a:t>
            </a:r>
            <a:r>
              <a:rPr lang="en-US" dirty="0">
                <a:latin typeface="Courier New" pitchFamily="49" charset="0"/>
                <a:cs typeface="Courier New" pitchFamily="49" charset="0"/>
              </a:rPr>
              <a:t>value</a:t>
            </a:r>
            <a:r>
              <a:rPr lang="en-US" dirty="0">
                <a:cs typeface="Times New Roman" pitchFamily="18" charset="0"/>
              </a:rPr>
              <a:t> members.</a:t>
            </a:r>
            <a:r>
              <a:rPr lang="en-US" dirty="0"/>
              <a:t> </a:t>
            </a:r>
          </a:p>
        </p:txBody>
      </p:sp>
      <p:sp>
        <p:nvSpPr>
          <p:cNvPr id="7" name="TextBox 6"/>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28B7BFF1-91AF-4480-A996-13B6D6CB20CD}" type="slidenum">
              <a:rPr lang="en-US"/>
              <a:pPr/>
              <a:t>41</a:t>
            </a:fld>
            <a:endParaRPr lang="en-US"/>
          </a:p>
        </p:txBody>
      </p:sp>
      <p:sp>
        <p:nvSpPr>
          <p:cNvPr id="39939" name="Rectangle 2"/>
          <p:cNvSpPr>
            <a:spLocks noGrp="1" noChangeArrowheads="1"/>
          </p:cNvSpPr>
          <p:nvPr>
            <p:ph type="title"/>
          </p:nvPr>
        </p:nvSpPr>
        <p:spPr>
          <a:xfrm>
            <a:off x="1143000" y="-228600"/>
            <a:ext cx="7772400" cy="1143000"/>
          </a:xfrm>
        </p:spPr>
        <p:txBody>
          <a:bodyPr/>
          <a:lstStyle/>
          <a:p>
            <a:pPr eaLnBrk="1" hangingPunct="1"/>
            <a:r>
              <a:rPr lang="en-US" dirty="0" smtClean="0"/>
              <a:t>Deleting a Node</a:t>
            </a:r>
          </a:p>
        </p:txBody>
      </p:sp>
      <p:sp>
        <p:nvSpPr>
          <p:cNvPr id="39940" name="Rectangle 3"/>
          <p:cNvSpPr>
            <a:spLocks noGrp="1" noChangeArrowheads="1"/>
          </p:cNvSpPr>
          <p:nvPr>
            <p:ph type="body" idx="1"/>
          </p:nvPr>
        </p:nvSpPr>
        <p:spPr>
          <a:xfrm>
            <a:off x="1143000" y="1295400"/>
            <a:ext cx="7772400" cy="4114800"/>
          </a:xfrm>
        </p:spPr>
        <p:txBody>
          <a:bodyPr/>
          <a:lstStyle/>
          <a:p>
            <a:pPr eaLnBrk="1" hangingPunct="1"/>
            <a:r>
              <a:rPr lang="en-US" dirty="0" smtClean="0">
                <a:cs typeface="Times New Roman" pitchFamily="18" charset="0"/>
              </a:rPr>
              <a:t>Deleting a node from a linked list requires two steps: </a:t>
            </a:r>
          </a:p>
          <a:p>
            <a:pPr lvl="1" eaLnBrk="1" hangingPunct="1"/>
            <a:r>
              <a:rPr lang="en-US" dirty="0" smtClean="0">
                <a:cs typeface="Times New Roman" pitchFamily="18" charset="0"/>
              </a:rPr>
              <a:t>Remove the node from the list without breaking the links created by the next pointers</a:t>
            </a:r>
          </a:p>
          <a:p>
            <a:pPr lvl="1" eaLnBrk="1" hangingPunct="1"/>
            <a:r>
              <a:rPr lang="en-US" dirty="0" smtClean="0">
                <a:cs typeface="Times New Roman" pitchFamily="18" charset="0"/>
              </a:rPr>
              <a:t>Deleting the node from memory</a:t>
            </a:r>
          </a:p>
          <a:p>
            <a:pPr eaLnBrk="1" hangingPunct="1"/>
            <a:r>
              <a:rPr lang="en-US" dirty="0" smtClean="0">
                <a:cs typeface="Times New Roman" pitchFamily="18" charset="0"/>
              </a:rPr>
              <a:t>The </a:t>
            </a:r>
            <a:r>
              <a:rPr lang="en-US" dirty="0" err="1" smtClean="0">
                <a:latin typeface="Courier New" pitchFamily="49" charset="0"/>
                <a:cs typeface="Times New Roman" pitchFamily="18" charset="0"/>
              </a:rPr>
              <a:t>deleteNode</a:t>
            </a:r>
            <a:r>
              <a:rPr lang="en-US" dirty="0" smtClean="0">
                <a:cs typeface="Times New Roman" pitchFamily="18" charset="0"/>
              </a:rPr>
              <a:t> function begins on the next slide.</a:t>
            </a:r>
          </a:p>
          <a:p>
            <a:pPr eaLnBrk="1" hangingPunct="1"/>
            <a:endParaRPr lang="en-US" dirty="0" smtClean="0"/>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3"/>
          <p:cNvSpPr>
            <a:spLocks noGrp="1"/>
          </p:cNvSpPr>
          <p:nvPr>
            <p:ph type="sldNum" sz="quarter" idx="12"/>
          </p:nvPr>
        </p:nvSpPr>
        <p:spPr>
          <a:noFill/>
        </p:spPr>
        <p:txBody>
          <a:bodyPr/>
          <a:lstStyle/>
          <a:p>
            <a:fld id="{A3EC3C70-4188-4EDE-9861-FA39E9EED8F9}" type="slidenum">
              <a:rPr lang="en-US"/>
              <a:pPr/>
              <a:t>42</a:t>
            </a:fld>
            <a:endParaRPr lang="en-US"/>
          </a:p>
        </p:txBody>
      </p:sp>
      <p:sp>
        <p:nvSpPr>
          <p:cNvPr id="40963" name="Text Box 2"/>
          <p:cNvSpPr txBox="1">
            <a:spLocks noChangeArrowheads="1"/>
          </p:cNvSpPr>
          <p:nvPr/>
        </p:nvSpPr>
        <p:spPr bwMode="auto">
          <a:xfrm>
            <a:off x="762000" y="304800"/>
            <a:ext cx="8991600" cy="6001643"/>
          </a:xfrm>
          <a:prstGeom prst="rect">
            <a:avLst/>
          </a:prstGeom>
          <a:noFill/>
          <a:ln w="9525">
            <a:noFill/>
            <a:miter lim="800000"/>
            <a:headEnd/>
            <a:tailEnd/>
          </a:ln>
        </p:spPr>
        <p:txBody>
          <a:bodyPr wrap="square">
            <a:spAutoFit/>
          </a:bodyPr>
          <a:lstStyle/>
          <a:p>
            <a:pPr>
              <a:spcBef>
                <a:spcPct val="50000"/>
              </a:spcBef>
            </a:pPr>
            <a:r>
              <a:rPr lang="en-US" sz="2400" dirty="0">
                <a:latin typeface="Courier New" pitchFamily="49" charset="0"/>
                <a:cs typeface="Courier New" pitchFamily="49" charset="0"/>
              </a:rPr>
              <a:t>void </a:t>
            </a:r>
            <a:r>
              <a:rPr lang="en-US" sz="2400" dirty="0" err="1">
                <a:latin typeface="Courier New" pitchFamily="49" charset="0"/>
                <a:cs typeface="Courier New" pitchFamily="49" charset="0"/>
              </a:rPr>
              <a:t>FloatList</a:t>
            </a:r>
            <a:r>
              <a:rPr lang="en-US" sz="2400" dirty="0">
                <a:latin typeface="Courier New" pitchFamily="49" charset="0"/>
                <a:cs typeface="Courier New" pitchFamily="49" charset="0"/>
              </a:rPr>
              <a:t>::</a:t>
            </a:r>
            <a:r>
              <a:rPr lang="en-US" sz="2400" dirty="0" err="1">
                <a:latin typeface="Courier New" pitchFamily="49" charset="0"/>
                <a:cs typeface="Courier New" pitchFamily="49" charset="0"/>
              </a:rPr>
              <a:t>deleteNode</a:t>
            </a:r>
            <a:r>
              <a:rPr lang="en-US" sz="2400" dirty="0">
                <a:latin typeface="Courier New" pitchFamily="49" charset="0"/>
                <a:cs typeface="Courier New" pitchFamily="49" charset="0"/>
              </a:rPr>
              <a:t>(float num)</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ListNode</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previousNode</a:t>
            </a: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 If the list is empty, do nothing.</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if (!head)</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return;</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smtClean="0">
                <a:latin typeface="Courier New" pitchFamily="49" charset="0"/>
                <a:cs typeface="Courier New" pitchFamily="49" charset="0"/>
              </a:rPr>
              <a:t>  // </a:t>
            </a:r>
            <a:r>
              <a:rPr lang="en-US" sz="2400" dirty="0">
                <a:latin typeface="Courier New" pitchFamily="49" charset="0"/>
                <a:cs typeface="Courier New" pitchFamily="49" charset="0"/>
              </a:rPr>
              <a:t>Determine if the first node is the one.</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if (head-&gt;value == num)</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 = head-&gt;next;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delete head;</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head =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endParaRPr lang="en-US" sz="2400" dirty="0"/>
          </a:p>
        </p:txBody>
      </p:sp>
      <p:sp>
        <p:nvSpPr>
          <p:cNvPr id="40964" name="Text Box 3"/>
          <p:cNvSpPr txBox="1">
            <a:spLocks noChangeArrowheads="1"/>
          </p:cNvSpPr>
          <p:nvPr/>
        </p:nvSpPr>
        <p:spPr bwMode="auto">
          <a:xfrm>
            <a:off x="5410200" y="5943600"/>
            <a:ext cx="3352800" cy="457200"/>
          </a:xfrm>
          <a:prstGeom prst="rect">
            <a:avLst/>
          </a:prstGeom>
          <a:noFill/>
          <a:ln w="9525">
            <a:noFill/>
            <a:miter lim="800000"/>
            <a:headEnd/>
            <a:tailEnd/>
          </a:ln>
        </p:spPr>
        <p:txBody>
          <a:bodyPr>
            <a:spAutoFit/>
          </a:bodyPr>
          <a:lstStyle/>
          <a:p>
            <a:pPr>
              <a:spcBef>
                <a:spcPct val="50000"/>
              </a:spcBef>
            </a:pPr>
            <a:r>
              <a:rPr lang="en-US" i="1"/>
              <a:t>Continued on next slide…</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3"/>
          <p:cNvSpPr>
            <a:spLocks noGrp="1"/>
          </p:cNvSpPr>
          <p:nvPr>
            <p:ph type="sldNum" sz="quarter" idx="12"/>
          </p:nvPr>
        </p:nvSpPr>
        <p:spPr>
          <a:noFill/>
        </p:spPr>
        <p:txBody>
          <a:bodyPr/>
          <a:lstStyle/>
          <a:p>
            <a:fld id="{F1577B78-1772-4BDD-A15E-E579D8B70B67}" type="slidenum">
              <a:rPr lang="en-US"/>
              <a:pPr/>
              <a:t>43</a:t>
            </a:fld>
            <a:endParaRPr lang="en-US"/>
          </a:p>
        </p:txBody>
      </p:sp>
      <p:sp>
        <p:nvSpPr>
          <p:cNvPr id="41987" name="Rectangle 2"/>
          <p:cNvSpPr>
            <a:spLocks noChangeArrowheads="1"/>
          </p:cNvSpPr>
          <p:nvPr/>
        </p:nvSpPr>
        <p:spPr bwMode="auto">
          <a:xfrm>
            <a:off x="0" y="762000"/>
            <a:ext cx="9110186" cy="5940088"/>
          </a:xfrm>
          <a:prstGeom prst="rect">
            <a:avLst/>
          </a:prstGeom>
          <a:noFill/>
          <a:ln w="9525">
            <a:noFill/>
            <a:miter lim="800000"/>
            <a:headEnd/>
            <a:tailEnd/>
          </a:ln>
        </p:spPr>
        <p:txBody>
          <a:bodyPr wrap="none">
            <a:spAutoFit/>
          </a:bodyPr>
          <a:lstStyle/>
          <a:p>
            <a:pPr>
              <a:spcBef>
                <a:spcPct val="50000"/>
              </a:spcBef>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else</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Initialize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 to head of list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 = head;</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Skip all nodes whose value member is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not equal to num.</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while </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 != NULL &amp;&amp;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-&gt;value != num)</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previousNode</a:t>
            </a: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-&gt;next;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Link the previous node to the node after</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 then delete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previousNode</a:t>
            </a:r>
            <a:r>
              <a:rPr lang="en-US" sz="2000" dirty="0">
                <a:latin typeface="Courier New" pitchFamily="49" charset="0"/>
                <a:cs typeface="Courier New" pitchFamily="49" charset="0"/>
              </a:rPr>
              <a:t>-&gt;next =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-&gt;next;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delete </a:t>
            </a:r>
            <a:r>
              <a:rPr lang="en-US" sz="2000" dirty="0" err="1">
                <a:latin typeface="Courier New" pitchFamily="49" charset="0"/>
                <a:cs typeface="Courier New" pitchFamily="49" charset="0"/>
              </a:rPr>
              <a:t>nodePtr</a:t>
            </a: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smtClean="0">
                <a:cs typeface="Times New Roman" pitchFamily="18" charset="0"/>
              </a:rPr>
              <a:t>             </a:t>
            </a:r>
            <a:r>
              <a:rPr lang="en-US" sz="2000" dirty="0" smtClean="0">
                <a:latin typeface="Courier New" pitchFamily="49" charset="0"/>
                <a:cs typeface="Courier New" pitchFamily="49" charset="0"/>
              </a:rPr>
              <a:t>}</a:t>
            </a:r>
            <a:r>
              <a:rPr lang="en-US" sz="2000" dirty="0" smtClean="0"/>
              <a:t> </a:t>
            </a:r>
            <a:endParaRPr lang="en-US" sz="2000" dirty="0"/>
          </a:p>
        </p:txBody>
      </p:sp>
      <p:sp>
        <p:nvSpPr>
          <p:cNvPr id="41988" name="Text Box 3"/>
          <p:cNvSpPr txBox="1">
            <a:spLocks noChangeArrowheads="1"/>
          </p:cNvSpPr>
          <p:nvPr/>
        </p:nvSpPr>
        <p:spPr bwMode="auto">
          <a:xfrm>
            <a:off x="914400" y="228600"/>
            <a:ext cx="5029200" cy="457200"/>
          </a:xfrm>
          <a:prstGeom prst="rect">
            <a:avLst/>
          </a:prstGeom>
          <a:noFill/>
          <a:ln w="9525">
            <a:noFill/>
            <a:miter lim="800000"/>
            <a:headEnd/>
            <a:tailEnd/>
          </a:ln>
        </p:spPr>
        <p:txBody>
          <a:bodyPr>
            <a:spAutoFit/>
          </a:bodyPr>
          <a:lstStyle/>
          <a:p>
            <a:pPr>
              <a:spcBef>
                <a:spcPct val="50000"/>
              </a:spcBef>
            </a:pPr>
            <a:r>
              <a:rPr lang="en-US" i="1" dirty="0"/>
              <a:t>Continued from previous slide.</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4"/>
          <p:cNvSpPr>
            <a:spLocks noGrp="1"/>
          </p:cNvSpPr>
          <p:nvPr>
            <p:ph type="sldNum" sz="quarter" idx="12"/>
          </p:nvPr>
        </p:nvSpPr>
        <p:spPr>
          <a:noFill/>
        </p:spPr>
        <p:txBody>
          <a:bodyPr/>
          <a:lstStyle/>
          <a:p>
            <a:fld id="{4510D3E8-6AE5-4FC3-B91D-36DA9A6889A9}" type="slidenum">
              <a:rPr lang="en-US"/>
              <a:pPr/>
              <a:t>44</a:t>
            </a:fld>
            <a:endParaRPr lang="en-US"/>
          </a:p>
        </p:txBody>
      </p:sp>
      <p:sp>
        <p:nvSpPr>
          <p:cNvPr id="43011" name="Rectangle 2"/>
          <p:cNvSpPr>
            <a:spLocks noGrp="1" noChangeArrowheads="1"/>
          </p:cNvSpPr>
          <p:nvPr>
            <p:ph type="title"/>
          </p:nvPr>
        </p:nvSpPr>
        <p:spPr>
          <a:xfrm>
            <a:off x="1066800" y="-228600"/>
            <a:ext cx="7772400" cy="1143000"/>
          </a:xfrm>
        </p:spPr>
        <p:txBody>
          <a:bodyPr/>
          <a:lstStyle/>
          <a:p>
            <a:pPr eaLnBrk="1" hangingPunct="1"/>
            <a:r>
              <a:rPr lang="en-US" dirty="0" smtClean="0"/>
              <a:t>Implementation</a:t>
            </a:r>
          </a:p>
        </p:txBody>
      </p:sp>
      <p:sp>
        <p:nvSpPr>
          <p:cNvPr id="43012" name="Text Box 3"/>
          <p:cNvSpPr txBox="1">
            <a:spLocks noChangeArrowheads="1"/>
          </p:cNvSpPr>
          <p:nvPr/>
        </p:nvSpPr>
        <p:spPr bwMode="auto">
          <a:xfrm>
            <a:off x="914400" y="762000"/>
            <a:ext cx="8839200" cy="5909310"/>
          </a:xfrm>
          <a:prstGeom prst="rect">
            <a:avLst/>
          </a:prstGeom>
          <a:noFill/>
          <a:ln w="9525">
            <a:noFill/>
            <a:miter lim="800000"/>
            <a:headEnd/>
            <a:tailEnd/>
          </a:ln>
        </p:spPr>
        <p:txBody>
          <a:bodyPr>
            <a:spAutoFit/>
          </a:bodyPr>
          <a:lstStyle/>
          <a:p>
            <a:pPr>
              <a:spcBef>
                <a:spcPct val="50000"/>
              </a:spcBef>
            </a:pPr>
            <a:r>
              <a:rPr lang="en-US" dirty="0">
                <a:latin typeface="Courier New" pitchFamily="49" charset="0"/>
                <a:cs typeface="Courier New" pitchFamily="49" charset="0"/>
              </a:rPr>
              <a:t>// This program demonstrates the </a:t>
            </a:r>
            <a:r>
              <a:rPr lang="en-US" dirty="0" err="1">
                <a:latin typeface="Courier New" pitchFamily="49" charset="0"/>
                <a:cs typeface="Courier New" pitchFamily="49" charset="0"/>
              </a:rPr>
              <a:t>deleteNode</a:t>
            </a:r>
            <a:r>
              <a:rPr lang="en-US" dirty="0">
                <a:latin typeface="Courier New" pitchFamily="49" charset="0"/>
                <a:cs typeface="Courier New" pitchFamily="49" charset="0"/>
              </a:rPr>
              <a:t> member function</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#include &lt;</a:t>
            </a:r>
            <a:r>
              <a:rPr lang="en-US" dirty="0" err="1">
                <a:latin typeface="Courier New" pitchFamily="49" charset="0"/>
                <a:cs typeface="Courier New" pitchFamily="49" charset="0"/>
              </a:rPr>
              <a:t>iostream.h</a:t>
            </a:r>
            <a:r>
              <a:rPr lang="en-US" dirty="0">
                <a:latin typeface="Courier New" pitchFamily="49" charset="0"/>
                <a:cs typeface="Courier New" pitchFamily="49" charset="0"/>
              </a:rPr>
              <a:t>&gt;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#include "</a:t>
            </a:r>
            <a:r>
              <a:rPr lang="en-US" dirty="0" err="1">
                <a:latin typeface="Courier New" pitchFamily="49" charset="0"/>
                <a:cs typeface="Courier New" pitchFamily="49" charset="0"/>
              </a:rPr>
              <a:t>FloatList.h</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void main(void)</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FloatList</a:t>
            </a:r>
            <a:r>
              <a:rPr lang="en-US" dirty="0">
                <a:latin typeface="Courier New" pitchFamily="49" charset="0"/>
                <a:cs typeface="Courier New" pitchFamily="49" charset="0"/>
              </a:rPr>
              <a:t> list;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 Build the list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list.appendNode</a:t>
            </a:r>
            <a:r>
              <a:rPr lang="en-US" dirty="0">
                <a:latin typeface="Courier New" pitchFamily="49" charset="0"/>
                <a:cs typeface="Courier New" pitchFamily="49" charset="0"/>
              </a:rPr>
              <a:t>(2.5);</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list.appendNode</a:t>
            </a:r>
            <a:r>
              <a:rPr lang="en-US" dirty="0">
                <a:latin typeface="Courier New" pitchFamily="49" charset="0"/>
                <a:cs typeface="Courier New" pitchFamily="49" charset="0"/>
              </a:rPr>
              <a:t>(7.9);</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list.appendNode</a:t>
            </a:r>
            <a:r>
              <a:rPr lang="en-US" dirty="0">
                <a:latin typeface="Courier New" pitchFamily="49" charset="0"/>
                <a:cs typeface="Courier New" pitchFamily="49" charset="0"/>
              </a:rPr>
              <a:t>(12.6);</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cout</a:t>
            </a:r>
            <a:r>
              <a:rPr lang="en-US" dirty="0">
                <a:latin typeface="Courier New" pitchFamily="49" charset="0"/>
                <a:cs typeface="Courier New" pitchFamily="49" charset="0"/>
              </a:rPr>
              <a:t> &lt;&lt; "Here are the initial values:\n";</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list.displayList</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cout</a:t>
            </a:r>
            <a:r>
              <a:rPr lang="en-US" dirty="0">
                <a:latin typeface="Courier New" pitchFamily="49" charset="0"/>
                <a:cs typeface="Courier New" pitchFamily="49" charset="0"/>
              </a:rPr>
              <a:t> &lt;&lt; </a:t>
            </a:r>
            <a:r>
              <a:rPr lang="en-US" dirty="0" err="1">
                <a:latin typeface="Courier New" pitchFamily="49" charset="0"/>
                <a:cs typeface="Courier New" pitchFamily="49" charset="0"/>
              </a:rPr>
              <a:t>endl</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cout</a:t>
            </a:r>
            <a:r>
              <a:rPr lang="en-US" dirty="0">
                <a:latin typeface="Courier New" pitchFamily="49" charset="0"/>
                <a:cs typeface="Courier New" pitchFamily="49" charset="0"/>
              </a:rPr>
              <a:t> &lt;&lt; "Now deleting the node in the middle.\n";</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cout</a:t>
            </a:r>
            <a:r>
              <a:rPr lang="en-US" dirty="0">
                <a:latin typeface="Courier New" pitchFamily="49" charset="0"/>
                <a:cs typeface="Courier New" pitchFamily="49" charset="0"/>
              </a:rPr>
              <a:t> &lt;&lt; "Here are the nodes left.\n";</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list.deleteNode</a:t>
            </a:r>
            <a:r>
              <a:rPr lang="en-US" dirty="0">
                <a:latin typeface="Courier New" pitchFamily="49" charset="0"/>
                <a:cs typeface="Courier New" pitchFamily="49" charset="0"/>
              </a:rPr>
              <a:t>(7.9);</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list.displayList</a:t>
            </a:r>
            <a:r>
              <a:rPr lang="en-US" dirty="0">
                <a:latin typeface="Courier New" pitchFamily="49" charset="0"/>
                <a:cs typeface="Courier New" pitchFamily="49" charset="0"/>
              </a:rPr>
              <a:t>();</a:t>
            </a:r>
            <a:r>
              <a:rPr lang="en-US" dirty="0">
                <a:cs typeface="Times New Roman" pitchFamily="18" charset="0"/>
              </a:rPr>
              <a:t/>
            </a:r>
            <a:br>
              <a:rPr lang="en-US" dirty="0">
                <a:cs typeface="Times New Roman" pitchFamily="18" charset="0"/>
              </a:rPr>
            </a:br>
            <a:r>
              <a:rPr lang="en-US" dirty="0">
                <a:latin typeface="Courier New" pitchFamily="49" charset="0"/>
                <a:cs typeface="Courier New" pitchFamily="49" charset="0"/>
              </a:rPr>
              <a:t>	</a:t>
            </a:r>
            <a:r>
              <a:rPr lang="en-US" dirty="0" err="1">
                <a:latin typeface="Courier New" pitchFamily="49" charset="0"/>
                <a:cs typeface="Courier New" pitchFamily="49" charset="0"/>
              </a:rPr>
              <a:t>cout</a:t>
            </a:r>
            <a:r>
              <a:rPr lang="en-US" dirty="0">
                <a:latin typeface="Courier New" pitchFamily="49" charset="0"/>
                <a:cs typeface="Courier New" pitchFamily="49" charset="0"/>
              </a:rPr>
              <a:t> &lt;&lt; </a:t>
            </a:r>
            <a:r>
              <a:rPr lang="en-US" dirty="0" err="1">
                <a:latin typeface="Courier New" pitchFamily="49" charset="0"/>
                <a:cs typeface="Courier New" pitchFamily="49" charset="0"/>
              </a:rPr>
              <a:t>endl</a:t>
            </a:r>
            <a:r>
              <a:rPr lang="en-US" dirty="0">
                <a:latin typeface="Courier New" pitchFamily="49" charset="0"/>
                <a:cs typeface="Courier New" pitchFamily="49" charset="0"/>
              </a:rPr>
              <a:t>;</a:t>
            </a:r>
            <a:endParaRPr lang="en-US" dirty="0"/>
          </a:p>
        </p:txBody>
      </p:sp>
      <p:sp>
        <p:nvSpPr>
          <p:cNvPr id="43013" name="Text Box 4"/>
          <p:cNvSpPr txBox="1">
            <a:spLocks noChangeArrowheads="1"/>
          </p:cNvSpPr>
          <p:nvPr/>
        </p:nvSpPr>
        <p:spPr bwMode="auto">
          <a:xfrm>
            <a:off x="5791200" y="6400800"/>
            <a:ext cx="3352800" cy="457200"/>
          </a:xfrm>
          <a:prstGeom prst="rect">
            <a:avLst/>
          </a:prstGeom>
          <a:noFill/>
          <a:ln w="9525">
            <a:noFill/>
            <a:miter lim="800000"/>
            <a:headEnd/>
            <a:tailEnd/>
          </a:ln>
        </p:spPr>
        <p:txBody>
          <a:bodyPr>
            <a:spAutoFit/>
          </a:bodyPr>
          <a:lstStyle/>
          <a:p>
            <a:pPr>
              <a:spcBef>
                <a:spcPct val="50000"/>
              </a:spcBef>
            </a:pPr>
            <a:r>
              <a:rPr lang="en-US" i="1" dirty="0"/>
              <a:t>Continued on next slide…</a:t>
            </a:r>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a:noFill/>
        </p:spPr>
        <p:txBody>
          <a:bodyPr/>
          <a:lstStyle/>
          <a:p>
            <a:fld id="{70F0F566-8EFC-4ADE-B117-95E043515AD6}" type="slidenum">
              <a:rPr lang="en-US"/>
              <a:pPr/>
              <a:t>45</a:t>
            </a:fld>
            <a:endParaRPr lang="en-US"/>
          </a:p>
        </p:txBody>
      </p:sp>
      <p:sp>
        <p:nvSpPr>
          <p:cNvPr id="44035" name="Text Box 2"/>
          <p:cNvSpPr txBox="1">
            <a:spLocks noChangeArrowheads="1"/>
          </p:cNvSpPr>
          <p:nvPr/>
        </p:nvSpPr>
        <p:spPr bwMode="auto">
          <a:xfrm>
            <a:off x="228600" y="1295400"/>
            <a:ext cx="8915400" cy="3477875"/>
          </a:xfrm>
          <a:prstGeom prst="rect">
            <a:avLst/>
          </a:prstGeom>
          <a:noFill/>
          <a:ln w="9525">
            <a:noFill/>
            <a:miter lim="800000"/>
            <a:headEnd/>
            <a:tailEnd/>
          </a:ln>
        </p:spPr>
        <p:txBody>
          <a:bodyPr wrap="square">
            <a:spAutoFit/>
          </a:bodyPr>
          <a:lstStyle/>
          <a:p>
            <a:pPr>
              <a:spcBef>
                <a:spcPct val="50000"/>
              </a:spcBef>
            </a:pP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cout</a:t>
            </a:r>
            <a:r>
              <a:rPr lang="en-US" sz="2000" dirty="0">
                <a:latin typeface="Courier New" pitchFamily="49" charset="0"/>
                <a:cs typeface="Courier New" pitchFamily="49" charset="0"/>
              </a:rPr>
              <a:t> &lt;&lt; "Now deleting the last node.\n";</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cout</a:t>
            </a:r>
            <a:r>
              <a:rPr lang="en-US" sz="2000" dirty="0">
                <a:latin typeface="Courier New" pitchFamily="49" charset="0"/>
                <a:cs typeface="Courier New" pitchFamily="49" charset="0"/>
              </a:rPr>
              <a:t> &lt;&lt; "Here are the nodes left.\n";</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list.deleteNode</a:t>
            </a:r>
            <a:r>
              <a:rPr lang="en-US" sz="2000" dirty="0">
                <a:latin typeface="Courier New" pitchFamily="49" charset="0"/>
                <a:cs typeface="Courier New" pitchFamily="49" charset="0"/>
              </a:rPr>
              <a:t>(12.6);</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list.displayList</a:t>
            </a: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cout</a:t>
            </a:r>
            <a:r>
              <a:rPr lang="en-US" sz="2000" dirty="0">
                <a:latin typeface="Courier New" pitchFamily="49" charset="0"/>
                <a:cs typeface="Courier New" pitchFamily="49" charset="0"/>
              </a:rPr>
              <a:t> &lt;&lt; </a:t>
            </a:r>
            <a:r>
              <a:rPr lang="en-US" sz="2000" dirty="0" err="1">
                <a:latin typeface="Courier New" pitchFamily="49" charset="0"/>
                <a:cs typeface="Courier New" pitchFamily="49" charset="0"/>
              </a:rPr>
              <a:t>endl</a:t>
            </a: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cout</a:t>
            </a:r>
            <a:r>
              <a:rPr lang="en-US" sz="2000" dirty="0">
                <a:latin typeface="Courier New" pitchFamily="49" charset="0"/>
                <a:cs typeface="Courier New" pitchFamily="49" charset="0"/>
              </a:rPr>
              <a:t> &lt;&lt; "Now deleting the only remaining node.\n";</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cout</a:t>
            </a:r>
            <a:r>
              <a:rPr lang="en-US" sz="2000" dirty="0">
                <a:latin typeface="Courier New" pitchFamily="49" charset="0"/>
                <a:cs typeface="Courier New" pitchFamily="49" charset="0"/>
              </a:rPr>
              <a:t> &lt;&lt; "Here are the nodes left.\n";</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list.deleteNode</a:t>
            </a:r>
            <a:r>
              <a:rPr lang="en-US" sz="2000" dirty="0">
                <a:latin typeface="Courier New" pitchFamily="49" charset="0"/>
                <a:cs typeface="Courier New" pitchFamily="49" charset="0"/>
              </a:rPr>
              <a:t>(2.5);</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list.displayList</a:t>
            </a:r>
            <a:r>
              <a:rPr lang="en-US" sz="2000" dirty="0">
                <a:latin typeface="Courier New" pitchFamily="49" charset="0"/>
                <a:cs typeface="Courier New" pitchFamily="49" charset="0"/>
              </a:rPr>
              <a:t>();</a:t>
            </a:r>
            <a:r>
              <a:rPr lang="en-US" sz="2000" dirty="0">
                <a:cs typeface="Times New Roman" pitchFamily="18" charset="0"/>
              </a:rPr>
              <a:t/>
            </a:r>
            <a:br>
              <a:rPr lang="en-US" sz="2000" dirty="0">
                <a:cs typeface="Times New Roman" pitchFamily="18" charset="0"/>
              </a:rPr>
            </a:br>
            <a:r>
              <a:rPr lang="en-US" sz="2000" dirty="0" smtClean="0">
                <a:cs typeface="Times New Roman" pitchFamily="18" charset="0"/>
              </a:rPr>
              <a:t>	</a:t>
            </a:r>
            <a:r>
              <a:rPr lang="en-US" sz="2000" dirty="0" smtClean="0">
                <a:latin typeface="Courier New" pitchFamily="49" charset="0"/>
                <a:cs typeface="Courier New" pitchFamily="49" charset="0"/>
              </a:rPr>
              <a:t>}</a:t>
            </a:r>
            <a:endParaRPr lang="en-US" sz="2000" dirty="0"/>
          </a:p>
        </p:txBody>
      </p:sp>
      <p:sp>
        <p:nvSpPr>
          <p:cNvPr id="44036" name="Text Box 3"/>
          <p:cNvSpPr txBox="1">
            <a:spLocks noChangeArrowheads="1"/>
          </p:cNvSpPr>
          <p:nvPr/>
        </p:nvSpPr>
        <p:spPr bwMode="auto">
          <a:xfrm>
            <a:off x="1143000" y="0"/>
            <a:ext cx="5029200" cy="457200"/>
          </a:xfrm>
          <a:prstGeom prst="rect">
            <a:avLst/>
          </a:prstGeom>
          <a:noFill/>
          <a:ln w="9525">
            <a:noFill/>
            <a:miter lim="800000"/>
            <a:headEnd/>
            <a:tailEnd/>
          </a:ln>
        </p:spPr>
        <p:txBody>
          <a:bodyPr>
            <a:spAutoFit/>
          </a:bodyPr>
          <a:lstStyle/>
          <a:p>
            <a:pPr>
              <a:spcBef>
                <a:spcPct val="50000"/>
              </a:spcBef>
            </a:pPr>
            <a:r>
              <a:rPr lang="en-US" i="1" dirty="0"/>
              <a:t>Continued from previous slide.</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p:cNvSpPr>
            <a:spLocks noGrp="1"/>
          </p:cNvSpPr>
          <p:nvPr>
            <p:ph type="sldNum" sz="quarter" idx="12"/>
          </p:nvPr>
        </p:nvSpPr>
        <p:spPr>
          <a:noFill/>
        </p:spPr>
        <p:txBody>
          <a:bodyPr/>
          <a:lstStyle/>
          <a:p>
            <a:fld id="{99E1215A-E2E7-49D8-9CA3-CEDE825FE4CB}" type="slidenum">
              <a:rPr lang="en-US"/>
              <a:pPr/>
              <a:t>46</a:t>
            </a:fld>
            <a:endParaRPr lang="en-US"/>
          </a:p>
        </p:txBody>
      </p:sp>
      <p:sp>
        <p:nvSpPr>
          <p:cNvPr id="45059" name="Text Box 2"/>
          <p:cNvSpPr txBox="1">
            <a:spLocks noChangeArrowheads="1"/>
          </p:cNvSpPr>
          <p:nvPr/>
        </p:nvSpPr>
        <p:spPr bwMode="auto">
          <a:xfrm>
            <a:off x="1447800" y="381000"/>
            <a:ext cx="8686800" cy="5786199"/>
          </a:xfrm>
          <a:prstGeom prst="rect">
            <a:avLst/>
          </a:prstGeom>
          <a:noFill/>
          <a:ln w="9525">
            <a:noFill/>
            <a:miter lim="800000"/>
            <a:headEnd/>
            <a:tailEnd/>
          </a:ln>
        </p:spPr>
        <p:txBody>
          <a:bodyPr>
            <a:spAutoFit/>
          </a:bodyPr>
          <a:lstStyle/>
          <a:p>
            <a:pPr>
              <a:spcBef>
                <a:spcPct val="50000"/>
              </a:spcBef>
            </a:pPr>
            <a:r>
              <a:rPr lang="en-US" sz="3200" dirty="0" smtClean="0">
                <a:cs typeface="Times New Roman" pitchFamily="18" charset="0"/>
              </a:rPr>
              <a:t>Output</a:t>
            </a:r>
            <a:r>
              <a:rPr lang="en-US" sz="1800" dirty="0">
                <a:cs typeface="Times New Roman" pitchFamily="18" charset="0"/>
              </a:rPr>
              <a:t/>
            </a:r>
            <a:br>
              <a:rPr lang="en-US" sz="1800" dirty="0">
                <a:cs typeface="Times New Roman" pitchFamily="18" charset="0"/>
              </a:rPr>
            </a:br>
            <a:r>
              <a:rPr lang="en-US" sz="1800" dirty="0">
                <a:cs typeface="Times New Roman" pitchFamily="18" charset="0"/>
              </a:rPr>
              <a:t/>
            </a:r>
            <a:br>
              <a:rPr lang="en-US" sz="1800" dirty="0">
                <a:cs typeface="Times New Roman" pitchFamily="18" charset="0"/>
              </a:rPr>
            </a:br>
            <a:r>
              <a:rPr lang="en-US" sz="2000" dirty="0">
                <a:latin typeface="Courier New" pitchFamily="49" charset="0"/>
                <a:cs typeface="Courier New" pitchFamily="49" charset="0"/>
              </a:rPr>
              <a:t>Here are the initial values:</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2.5</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7.9</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12.6</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Now deleting the node in the middle.</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Here are the nodes left.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2.5</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12.6</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Now deleting the last node.</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Here are the nodes left.</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2.5</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
            </a:r>
            <a:br>
              <a:rPr lang="en-US" sz="2000" dirty="0">
                <a:latin typeface="Courier New" pitchFamily="49" charset="0"/>
                <a:cs typeface="Courier New" pitchFamily="49" charset="0"/>
              </a:rPr>
            </a:br>
            <a:r>
              <a:rPr lang="en-US" sz="2000" dirty="0">
                <a:latin typeface="Courier New" pitchFamily="49" charset="0"/>
                <a:cs typeface="Courier New" pitchFamily="49" charset="0"/>
              </a:rPr>
              <a:t>Now deleting the only remaining node.</a:t>
            </a:r>
            <a:r>
              <a:rPr lang="en-US" sz="2000" dirty="0">
                <a:cs typeface="Times New Roman" pitchFamily="18" charset="0"/>
              </a:rPr>
              <a:t/>
            </a:r>
            <a:br>
              <a:rPr lang="en-US" sz="2000" dirty="0">
                <a:cs typeface="Times New Roman" pitchFamily="18" charset="0"/>
              </a:rPr>
            </a:br>
            <a:r>
              <a:rPr lang="en-US" sz="2000" dirty="0">
                <a:latin typeface="Courier New" pitchFamily="49" charset="0"/>
                <a:cs typeface="Courier New" pitchFamily="49" charset="0"/>
              </a:rPr>
              <a:t>Here are the nodes left.</a:t>
            </a:r>
            <a:endParaRPr lang="en-US" sz="2000"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3"/>
          <p:cNvSpPr>
            <a:spLocks noGrp="1"/>
          </p:cNvSpPr>
          <p:nvPr>
            <p:ph type="sldNum" sz="quarter" idx="12"/>
          </p:nvPr>
        </p:nvSpPr>
        <p:spPr>
          <a:noFill/>
        </p:spPr>
        <p:txBody>
          <a:bodyPr/>
          <a:lstStyle/>
          <a:p>
            <a:fld id="{4DCDE37C-660B-424E-9161-42D012A23E6B}" type="slidenum">
              <a:rPr lang="en-US"/>
              <a:pPr/>
              <a:t>47</a:t>
            </a:fld>
            <a:endParaRPr lang="en-US"/>
          </a:p>
        </p:txBody>
      </p:sp>
      <p:sp>
        <p:nvSpPr>
          <p:cNvPr id="46083" name="Rectangle 3"/>
          <p:cNvSpPr>
            <a:spLocks noChangeArrowheads="1"/>
          </p:cNvSpPr>
          <p:nvPr/>
        </p:nvSpPr>
        <p:spPr bwMode="auto">
          <a:xfrm>
            <a:off x="2514600" y="2409825"/>
            <a:ext cx="9144000" cy="0"/>
          </a:xfrm>
          <a:prstGeom prst="rect">
            <a:avLst/>
          </a:prstGeom>
          <a:noFill/>
          <a:ln w="9525">
            <a:noFill/>
            <a:miter lim="800000"/>
            <a:headEnd/>
            <a:tailEnd/>
          </a:ln>
        </p:spPr>
        <p:txBody>
          <a:bodyPr>
            <a:spAutoFit/>
          </a:bodyPr>
          <a:lstStyle/>
          <a:p>
            <a:endParaRPr lang="en-US"/>
          </a:p>
        </p:txBody>
      </p:sp>
      <p:pic>
        <p:nvPicPr>
          <p:cNvPr id="46084" name="Picture 2" descr="Figure 17-1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52600" y="3200400"/>
            <a:ext cx="6268340" cy="3105150"/>
          </a:xfrm>
          <a:prstGeom prst="rect">
            <a:avLst/>
          </a:prstGeom>
          <a:noFill/>
          <a:ln w="9525">
            <a:noFill/>
            <a:miter lim="800000"/>
            <a:headEnd/>
            <a:tailEnd/>
          </a:ln>
        </p:spPr>
      </p:pic>
      <p:sp>
        <p:nvSpPr>
          <p:cNvPr id="46085" name="Text Box 4"/>
          <p:cNvSpPr txBox="1">
            <a:spLocks noChangeArrowheads="1"/>
          </p:cNvSpPr>
          <p:nvPr/>
        </p:nvSpPr>
        <p:spPr bwMode="auto">
          <a:xfrm>
            <a:off x="990600" y="304800"/>
            <a:ext cx="8153400" cy="2246769"/>
          </a:xfrm>
          <a:prstGeom prst="rect">
            <a:avLst/>
          </a:prstGeom>
          <a:noFill/>
          <a:ln w="9525">
            <a:noFill/>
            <a:miter lim="800000"/>
            <a:headEnd/>
            <a:tailEnd/>
          </a:ln>
        </p:spPr>
        <p:txBody>
          <a:bodyPr wrap="square">
            <a:spAutoFit/>
          </a:bodyPr>
          <a:lstStyle/>
          <a:p>
            <a:pPr>
              <a:spcBef>
                <a:spcPct val="50000"/>
              </a:spcBef>
            </a:pPr>
            <a:r>
              <a:rPr lang="en-US" sz="2000" dirty="0">
                <a:cs typeface="Times New Roman" pitchFamily="18" charset="0"/>
              </a:rPr>
              <a:t>Look at the </a:t>
            </a:r>
            <a:r>
              <a:rPr lang="en-US" sz="2000" dirty="0">
                <a:latin typeface="Courier New" pitchFamily="49" charset="0"/>
                <a:cs typeface="Courier New" pitchFamily="49" charset="0"/>
              </a:rPr>
              <a:t>else</a:t>
            </a:r>
            <a:r>
              <a:rPr lang="en-US" sz="2000" dirty="0">
                <a:cs typeface="Times New Roman" pitchFamily="18" charset="0"/>
              </a:rPr>
              <a:t> part of the second </a:t>
            </a:r>
            <a:r>
              <a:rPr lang="en-US" sz="2000" dirty="0">
                <a:latin typeface="Courier New" pitchFamily="49" charset="0"/>
                <a:cs typeface="Courier New" pitchFamily="49" charset="0"/>
              </a:rPr>
              <a:t>if</a:t>
            </a:r>
            <a:r>
              <a:rPr lang="en-US" sz="2000" dirty="0">
                <a:cs typeface="Times New Roman" pitchFamily="18" charset="0"/>
              </a:rPr>
              <a:t> statement. This is where the function will perform its action since the list is not empty, and the first node does not contain the value 7.9. Just like </a:t>
            </a:r>
            <a:r>
              <a:rPr lang="en-US" sz="2000" dirty="0" err="1">
                <a:latin typeface="Courier New" pitchFamily="49" charset="0"/>
                <a:cs typeface="Courier New" pitchFamily="49" charset="0"/>
              </a:rPr>
              <a:t>insertNode</a:t>
            </a:r>
            <a:r>
              <a:rPr lang="en-US" sz="2000" dirty="0">
                <a:cs typeface="Times New Roman" pitchFamily="18" charset="0"/>
              </a:rPr>
              <a:t>, this function uses </a:t>
            </a:r>
            <a:r>
              <a:rPr lang="en-US" sz="2000" dirty="0" err="1">
                <a:latin typeface="Courier New" pitchFamily="49" charset="0"/>
                <a:cs typeface="Courier New" pitchFamily="49" charset="0"/>
              </a:rPr>
              <a:t>nodePtr</a:t>
            </a:r>
            <a:r>
              <a:rPr lang="en-US" sz="2000" dirty="0">
                <a:cs typeface="Times New Roman" pitchFamily="18" charset="0"/>
              </a:rPr>
              <a:t> and </a:t>
            </a:r>
            <a:r>
              <a:rPr lang="en-US" sz="2000" dirty="0" err="1">
                <a:latin typeface="Courier New" pitchFamily="49" charset="0"/>
                <a:cs typeface="Courier New" pitchFamily="49" charset="0"/>
              </a:rPr>
              <a:t>previousNode</a:t>
            </a:r>
            <a:r>
              <a:rPr lang="en-US" sz="2000" dirty="0">
                <a:cs typeface="Times New Roman" pitchFamily="18" charset="0"/>
              </a:rPr>
              <a:t> to traverse the list. The while loop terminates when the value 7.9 is located. At this point, the list and the other pointers will be in the state depicted in the figure below.</a:t>
            </a:r>
            <a:endParaRPr lang="en-US" sz="2000" dirty="0"/>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3"/>
          <p:cNvSpPr>
            <a:spLocks noGrp="1"/>
          </p:cNvSpPr>
          <p:nvPr>
            <p:ph type="sldNum" sz="quarter" idx="12"/>
          </p:nvPr>
        </p:nvSpPr>
        <p:spPr>
          <a:noFill/>
        </p:spPr>
        <p:txBody>
          <a:bodyPr/>
          <a:lstStyle/>
          <a:p>
            <a:fld id="{C4B2D868-C564-49CD-9C9D-28A7F75DC29E}" type="slidenum">
              <a:rPr lang="en-US"/>
              <a:pPr/>
              <a:t>48</a:t>
            </a:fld>
            <a:endParaRPr lang="en-US"/>
          </a:p>
        </p:txBody>
      </p:sp>
      <p:sp>
        <p:nvSpPr>
          <p:cNvPr id="47107" name="Text Box 2"/>
          <p:cNvSpPr txBox="1">
            <a:spLocks noChangeArrowheads="1"/>
          </p:cNvSpPr>
          <p:nvPr/>
        </p:nvSpPr>
        <p:spPr bwMode="auto">
          <a:xfrm>
            <a:off x="838200" y="228600"/>
            <a:ext cx="8763000" cy="2282825"/>
          </a:xfrm>
          <a:prstGeom prst="rect">
            <a:avLst/>
          </a:prstGeom>
          <a:noFill/>
          <a:ln w="9525">
            <a:noFill/>
            <a:miter lim="800000"/>
            <a:headEnd/>
            <a:tailEnd/>
          </a:ln>
        </p:spPr>
        <p:txBody>
          <a:bodyPr>
            <a:spAutoFit/>
          </a:bodyPr>
          <a:lstStyle/>
          <a:p>
            <a:pPr>
              <a:spcBef>
                <a:spcPct val="50000"/>
              </a:spcBef>
            </a:pPr>
            <a:r>
              <a:rPr lang="en-US" dirty="0">
                <a:cs typeface="Times New Roman" pitchFamily="18" charset="0"/>
              </a:rPr>
              <a:t>next, the following statement executes.</a:t>
            </a:r>
          </a:p>
          <a:p>
            <a:pPr>
              <a:spcBef>
                <a:spcPct val="50000"/>
              </a:spcBef>
            </a:pPr>
            <a:r>
              <a:rPr lang="en-US" dirty="0">
                <a:latin typeface="Courier New" pitchFamily="49" charset="0"/>
                <a:cs typeface="Courier New" pitchFamily="49" charset="0"/>
              </a:rPr>
              <a:t>		</a:t>
            </a:r>
            <a:r>
              <a:rPr lang="en-US" dirty="0" err="1">
                <a:latin typeface="Courier New" pitchFamily="49" charset="0"/>
                <a:cs typeface="Courier New" pitchFamily="49" charset="0"/>
              </a:rPr>
              <a:t>previousNode</a:t>
            </a:r>
            <a:r>
              <a:rPr lang="en-US" dirty="0">
                <a:latin typeface="Courier New" pitchFamily="49" charset="0"/>
                <a:cs typeface="Courier New" pitchFamily="49" charset="0"/>
              </a:rPr>
              <a:t>-&gt;next = </a:t>
            </a:r>
            <a:r>
              <a:rPr lang="en-US" dirty="0" err="1">
                <a:latin typeface="Courier New" pitchFamily="49" charset="0"/>
                <a:cs typeface="Courier New" pitchFamily="49" charset="0"/>
              </a:rPr>
              <a:t>nodePtr</a:t>
            </a:r>
            <a:r>
              <a:rPr lang="en-US" dirty="0">
                <a:latin typeface="Courier New" pitchFamily="49" charset="0"/>
                <a:cs typeface="Courier New" pitchFamily="49" charset="0"/>
              </a:rPr>
              <a:t>-&gt;next;</a:t>
            </a:r>
            <a:endParaRPr lang="en-US" dirty="0">
              <a:cs typeface="Times New Roman" pitchFamily="18" charset="0"/>
            </a:endParaRPr>
          </a:p>
          <a:p>
            <a:pPr>
              <a:spcBef>
                <a:spcPct val="50000"/>
              </a:spcBef>
            </a:pPr>
            <a:r>
              <a:rPr lang="en-US" dirty="0">
                <a:cs typeface="Times New Roman" pitchFamily="18" charset="0"/>
              </a:rPr>
              <a:t>The statement above causes the links in the list to bypass the node that </a:t>
            </a:r>
            <a:r>
              <a:rPr lang="en-US" dirty="0" err="1">
                <a:cs typeface="Times New Roman" pitchFamily="18" charset="0"/>
              </a:rPr>
              <a:t>nodePtr</a:t>
            </a:r>
            <a:r>
              <a:rPr lang="en-US" dirty="0">
                <a:cs typeface="Times New Roman" pitchFamily="18" charset="0"/>
              </a:rPr>
              <a:t> points to. Although the node still exists in memory, this removes it from the list.</a:t>
            </a:r>
            <a:endParaRPr lang="en-US" dirty="0"/>
          </a:p>
        </p:txBody>
      </p:sp>
      <p:sp>
        <p:nvSpPr>
          <p:cNvPr id="47108" name="Rectangle 4"/>
          <p:cNvSpPr>
            <a:spLocks noChangeArrowheads="1"/>
          </p:cNvSpPr>
          <p:nvPr/>
        </p:nvSpPr>
        <p:spPr bwMode="auto">
          <a:xfrm>
            <a:off x="2457450" y="2381250"/>
            <a:ext cx="9144000" cy="0"/>
          </a:xfrm>
          <a:prstGeom prst="rect">
            <a:avLst/>
          </a:prstGeom>
          <a:noFill/>
          <a:ln w="9525">
            <a:noFill/>
            <a:miter lim="800000"/>
            <a:headEnd/>
            <a:tailEnd/>
          </a:ln>
        </p:spPr>
        <p:txBody>
          <a:bodyPr>
            <a:spAutoFit/>
          </a:bodyPr>
          <a:lstStyle/>
          <a:p>
            <a:endParaRPr lang="en-US"/>
          </a:p>
        </p:txBody>
      </p:sp>
      <p:pic>
        <p:nvPicPr>
          <p:cNvPr id="47109" name="Picture 3" descr="Figure 17-1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438399" y="2057400"/>
            <a:ext cx="5613169" cy="2781300"/>
          </a:xfrm>
          <a:prstGeom prst="rect">
            <a:avLst/>
          </a:prstGeom>
          <a:noFill/>
          <a:ln w="9525">
            <a:noFill/>
            <a:miter lim="800000"/>
            <a:headEnd/>
            <a:tailEnd/>
          </a:ln>
        </p:spPr>
      </p:pic>
      <p:sp>
        <p:nvSpPr>
          <p:cNvPr id="47110" name="Rectangle 5"/>
          <p:cNvSpPr>
            <a:spLocks noChangeArrowheads="1"/>
          </p:cNvSpPr>
          <p:nvPr/>
        </p:nvSpPr>
        <p:spPr bwMode="auto">
          <a:xfrm>
            <a:off x="1066800" y="5257800"/>
            <a:ext cx="8077200" cy="923330"/>
          </a:xfrm>
          <a:prstGeom prst="rect">
            <a:avLst/>
          </a:prstGeom>
          <a:noFill/>
          <a:ln w="9525">
            <a:noFill/>
            <a:miter lim="800000"/>
            <a:headEnd/>
            <a:tailEnd/>
          </a:ln>
        </p:spPr>
        <p:txBody>
          <a:bodyPr wrap="square">
            <a:spAutoFit/>
          </a:bodyPr>
          <a:lstStyle/>
          <a:p>
            <a:r>
              <a:rPr lang="en-US" dirty="0">
                <a:cs typeface="Times New Roman" pitchFamily="18" charset="0"/>
              </a:rPr>
              <a:t>The last statement uses the </a:t>
            </a:r>
            <a:r>
              <a:rPr lang="en-US" dirty="0">
                <a:latin typeface="Courier New" pitchFamily="49" charset="0"/>
                <a:cs typeface="Courier New" pitchFamily="49" charset="0"/>
              </a:rPr>
              <a:t>delete</a:t>
            </a:r>
            <a:r>
              <a:rPr lang="en-US" dirty="0">
                <a:cs typeface="Times New Roman" pitchFamily="18" charset="0"/>
              </a:rPr>
              <a:t> operator to complete the total deletion of the node.</a:t>
            </a:r>
          </a:p>
          <a:p>
            <a:pPr eaLnBrk="0" hangingPunct="0"/>
            <a:endParaRPr lang="en-US" dirty="0"/>
          </a:p>
        </p:txBody>
      </p:sp>
      <p:sp>
        <p:nvSpPr>
          <p:cNvPr id="7" name="TextBox 6"/>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noFill/>
        </p:spPr>
        <p:txBody>
          <a:bodyPr/>
          <a:lstStyle/>
          <a:p>
            <a:fld id="{939DD970-F568-4239-AE7D-EA519989251F}" type="slidenum">
              <a:rPr lang="en-US"/>
              <a:pPr/>
              <a:t>49</a:t>
            </a:fld>
            <a:endParaRPr lang="en-US"/>
          </a:p>
        </p:txBody>
      </p:sp>
      <p:sp>
        <p:nvSpPr>
          <p:cNvPr id="48131" name="Rectangle 2"/>
          <p:cNvSpPr>
            <a:spLocks noGrp="1" noChangeArrowheads="1"/>
          </p:cNvSpPr>
          <p:nvPr>
            <p:ph type="title"/>
          </p:nvPr>
        </p:nvSpPr>
        <p:spPr>
          <a:xfrm>
            <a:off x="1143000" y="0"/>
            <a:ext cx="7772400" cy="1143000"/>
          </a:xfrm>
        </p:spPr>
        <p:txBody>
          <a:bodyPr/>
          <a:lstStyle/>
          <a:p>
            <a:pPr eaLnBrk="1" hangingPunct="1"/>
            <a:r>
              <a:rPr lang="en-US" dirty="0" smtClean="0"/>
              <a:t>Destroying the List</a:t>
            </a:r>
          </a:p>
        </p:txBody>
      </p:sp>
      <p:sp>
        <p:nvSpPr>
          <p:cNvPr id="48132" name="Rectangle 3"/>
          <p:cNvSpPr>
            <a:spLocks noGrp="1" noChangeArrowheads="1"/>
          </p:cNvSpPr>
          <p:nvPr>
            <p:ph type="body" idx="1"/>
          </p:nvPr>
        </p:nvSpPr>
        <p:spPr/>
        <p:txBody>
          <a:bodyPr/>
          <a:lstStyle/>
          <a:p>
            <a:pPr eaLnBrk="1" hangingPunct="1"/>
            <a:r>
              <a:rPr lang="en-US" dirty="0" smtClean="0">
                <a:cs typeface="Times New Roman" pitchFamily="18" charset="0"/>
              </a:rPr>
              <a:t>The class's destructor should release all the memory used by the list. </a:t>
            </a:r>
          </a:p>
          <a:p>
            <a:pPr eaLnBrk="1" hangingPunct="1"/>
            <a:r>
              <a:rPr lang="en-US" dirty="0" smtClean="0">
                <a:cs typeface="Times New Roman" pitchFamily="18" charset="0"/>
              </a:rPr>
              <a:t>It does so by stepping through the list, deleting each node one-by-one. The code is shown on the next slide.</a:t>
            </a:r>
            <a:endParaRPr lang="en-US" dirty="0" smtClean="0"/>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371600" y="0"/>
            <a:ext cx="7772400" cy="1143000"/>
          </a:xfrm>
        </p:spPr>
        <p:txBody>
          <a:bodyPr/>
          <a:lstStyle/>
          <a:p>
            <a:r>
              <a:rPr lang="en-US" dirty="0"/>
              <a:t>Linked Lists</a:t>
            </a:r>
          </a:p>
        </p:txBody>
      </p:sp>
      <p:sp>
        <p:nvSpPr>
          <p:cNvPr id="40963" name="Rectangle 3"/>
          <p:cNvSpPr>
            <a:spLocks noGrp="1" noChangeArrowheads="1"/>
          </p:cNvSpPr>
          <p:nvPr>
            <p:ph type="body" idx="1"/>
          </p:nvPr>
        </p:nvSpPr>
        <p:spPr>
          <a:xfrm>
            <a:off x="1219200" y="1219200"/>
            <a:ext cx="7924800" cy="1905000"/>
          </a:xfrm>
          <a:ln/>
        </p:spPr>
        <p:txBody>
          <a:bodyPr/>
          <a:lstStyle/>
          <a:p>
            <a:r>
              <a:rPr lang="en-US" sz="2800" dirty="0"/>
              <a:t>Collection structure has a pointer to the list </a:t>
            </a:r>
            <a:r>
              <a:rPr lang="en-US" sz="2800" dirty="0">
                <a:solidFill>
                  <a:srgbClr val="FC0128"/>
                </a:solidFill>
              </a:rPr>
              <a:t>head</a:t>
            </a:r>
          </a:p>
          <a:p>
            <a:pPr lvl="1"/>
            <a:r>
              <a:rPr lang="en-US" dirty="0"/>
              <a:t>Initially NULL</a:t>
            </a:r>
          </a:p>
        </p:txBody>
      </p:sp>
      <p:sp>
        <p:nvSpPr>
          <p:cNvPr id="40972" name="Rectangle 12"/>
          <p:cNvSpPr>
            <a:spLocks noChangeArrowheads="1"/>
          </p:cNvSpPr>
          <p:nvPr/>
        </p:nvSpPr>
        <p:spPr bwMode="auto">
          <a:xfrm>
            <a:off x="1676400" y="3505200"/>
            <a:ext cx="914400" cy="609600"/>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40973" name="Text Box 13"/>
          <p:cNvSpPr txBox="1">
            <a:spLocks noChangeArrowheads="1"/>
          </p:cNvSpPr>
          <p:nvPr/>
        </p:nvSpPr>
        <p:spPr bwMode="auto">
          <a:xfrm>
            <a:off x="1752600" y="3505200"/>
            <a:ext cx="806450" cy="396875"/>
          </a:xfrm>
          <a:prstGeom prst="rect">
            <a:avLst/>
          </a:prstGeom>
          <a:noFill/>
          <a:ln w="12700">
            <a:noFill/>
            <a:miter lim="800000"/>
            <a:headEnd/>
            <a:tailEnd/>
          </a:ln>
          <a:effectLst/>
        </p:spPr>
        <p:txBody>
          <a:bodyPr wrap="none">
            <a:spAutoFit/>
          </a:bodyPr>
          <a:lstStyle/>
          <a:p>
            <a:r>
              <a:rPr lang="en-US" sz="2000" b="1">
                <a:latin typeface="Arial" pitchFamily="34" charset="0"/>
              </a:rPr>
              <a:t>Head</a:t>
            </a:r>
            <a:endParaRPr lang="en-US"/>
          </a:p>
        </p:txBody>
      </p:sp>
      <p:sp>
        <p:nvSpPr>
          <p:cNvPr id="40974" name="Oval 14"/>
          <p:cNvSpPr>
            <a:spLocks noChangeArrowheads="1"/>
          </p:cNvSpPr>
          <p:nvPr/>
        </p:nvSpPr>
        <p:spPr bwMode="auto">
          <a:xfrm>
            <a:off x="2057400" y="3886200"/>
            <a:ext cx="152400" cy="152400"/>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sp>
        <p:nvSpPr>
          <p:cNvPr id="40977" name="Text Box 17"/>
          <p:cNvSpPr txBox="1">
            <a:spLocks noChangeArrowheads="1"/>
          </p:cNvSpPr>
          <p:nvPr/>
        </p:nvSpPr>
        <p:spPr bwMode="auto">
          <a:xfrm>
            <a:off x="1219200" y="3048000"/>
            <a:ext cx="1411288" cy="396875"/>
          </a:xfrm>
          <a:prstGeom prst="rect">
            <a:avLst/>
          </a:prstGeom>
          <a:noFill/>
          <a:ln w="12700">
            <a:noFill/>
            <a:miter lim="800000"/>
            <a:headEnd/>
            <a:tailEnd/>
          </a:ln>
          <a:effectLst/>
        </p:spPr>
        <p:txBody>
          <a:bodyPr wrap="none">
            <a:spAutoFit/>
          </a:bodyPr>
          <a:lstStyle/>
          <a:p>
            <a:r>
              <a:rPr lang="en-US" sz="2000" b="1">
                <a:latin typeface="Arial" pitchFamily="34" charset="0"/>
              </a:rPr>
              <a:t>Collection</a:t>
            </a:r>
            <a:endParaRPr lang="en-US"/>
          </a:p>
        </p:txBody>
      </p:sp>
      <p:sp>
        <p:nvSpPr>
          <p:cNvPr id="8" name="TextBox 7"/>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3"/>
          <p:cNvSpPr>
            <a:spLocks noGrp="1"/>
          </p:cNvSpPr>
          <p:nvPr>
            <p:ph type="sldNum" sz="quarter" idx="12"/>
          </p:nvPr>
        </p:nvSpPr>
        <p:spPr>
          <a:noFill/>
        </p:spPr>
        <p:txBody>
          <a:bodyPr/>
          <a:lstStyle/>
          <a:p>
            <a:fld id="{3E425835-661E-45A6-BB0B-CE87C4B12D49}" type="slidenum">
              <a:rPr lang="en-US"/>
              <a:pPr/>
              <a:t>50</a:t>
            </a:fld>
            <a:endParaRPr lang="en-US"/>
          </a:p>
        </p:txBody>
      </p:sp>
      <p:sp>
        <p:nvSpPr>
          <p:cNvPr id="49155" name="Text Box 2"/>
          <p:cNvSpPr txBox="1">
            <a:spLocks noChangeArrowheads="1"/>
          </p:cNvSpPr>
          <p:nvPr/>
        </p:nvSpPr>
        <p:spPr bwMode="auto">
          <a:xfrm>
            <a:off x="1066800" y="228600"/>
            <a:ext cx="8458200" cy="4708981"/>
          </a:xfrm>
          <a:prstGeom prst="rect">
            <a:avLst/>
          </a:prstGeom>
          <a:noFill/>
          <a:ln w="9525">
            <a:noFill/>
            <a:miter lim="800000"/>
            <a:headEnd/>
            <a:tailEnd/>
          </a:ln>
        </p:spPr>
        <p:txBody>
          <a:bodyPr>
            <a:spAutoFit/>
          </a:bodyPr>
          <a:lstStyle/>
          <a:p>
            <a:pPr>
              <a:spcBef>
                <a:spcPct val="50000"/>
              </a:spcBef>
            </a:pPr>
            <a:r>
              <a:rPr lang="en-US" sz="2400" dirty="0" err="1">
                <a:latin typeface="Courier New" pitchFamily="49" charset="0"/>
                <a:cs typeface="Courier New" pitchFamily="49" charset="0"/>
              </a:rPr>
              <a:t>FloatList</a:t>
            </a:r>
            <a:r>
              <a:rPr lang="en-US" sz="2400" dirty="0">
                <a:latin typeface="Courier New" pitchFamily="49" charset="0"/>
                <a:cs typeface="Courier New" pitchFamily="49" charset="0"/>
              </a:rPr>
              <a:t>::~</a:t>
            </a:r>
            <a:r>
              <a:rPr lang="en-US" sz="2400" dirty="0" err="1">
                <a:latin typeface="Courier New" pitchFamily="49" charset="0"/>
                <a:cs typeface="Courier New" pitchFamily="49" charset="0"/>
              </a:rPr>
              <a:t>FloatList</a:t>
            </a:r>
            <a:r>
              <a:rPr lang="en-US" sz="2400" dirty="0">
                <a:latin typeface="Courier New" pitchFamily="49" charset="0"/>
                <a:cs typeface="Courier New" pitchFamily="49" charset="0"/>
              </a:rPr>
              <a:t>(void)</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ListNode</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nextNode</a:t>
            </a:r>
            <a:r>
              <a:rPr lang="en-US" sz="2400" dirty="0">
                <a:latin typeface="Courier New" pitchFamily="49" charset="0"/>
                <a:cs typeface="Courier New" pitchFamily="49" charset="0"/>
              </a:rPr>
              <a:t>;</a:t>
            </a:r>
            <a:endParaRPr lang="en-US" sz="2400" dirty="0">
              <a:cs typeface="Times New Roman" pitchFamily="18" charset="0"/>
            </a:endParaRPr>
          </a:p>
          <a:p>
            <a:pPr>
              <a:spcBef>
                <a:spcPct val="50000"/>
              </a:spcBef>
            </a:pP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 = head;</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while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 != NULL)</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nextNode</a:t>
            </a:r>
            <a:r>
              <a:rPr lang="en-US" sz="2400" dirty="0">
                <a:latin typeface="Courier New" pitchFamily="49" charset="0"/>
                <a:cs typeface="Courier New" pitchFamily="49" charset="0"/>
              </a:rPr>
              <a:t> =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-&gt;next;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delete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nodePtr</a:t>
            </a:r>
            <a:r>
              <a:rPr lang="en-US" sz="2400" dirty="0">
                <a:latin typeface="Courier New" pitchFamily="49" charset="0"/>
                <a:cs typeface="Courier New" pitchFamily="49" charset="0"/>
              </a:rPr>
              <a:t> = </a:t>
            </a:r>
            <a:r>
              <a:rPr lang="en-US" sz="2400" dirty="0" err="1">
                <a:latin typeface="Courier New" pitchFamily="49" charset="0"/>
                <a:cs typeface="Courier New" pitchFamily="49" charset="0"/>
              </a:rPr>
              <a:t>nextNode</a:t>
            </a:r>
            <a:r>
              <a:rPr lang="en-US" sz="2400" dirty="0">
                <a:latin typeface="Courier New" pitchFamily="49" charset="0"/>
                <a:cs typeface="Courier New" pitchFamily="49" charset="0"/>
              </a:rPr>
              <a:t>;</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	}</a:t>
            </a:r>
            <a:r>
              <a:rPr lang="en-US" sz="2400" dirty="0">
                <a:cs typeface="Times New Roman" pitchFamily="18" charset="0"/>
              </a:rPr>
              <a:t/>
            </a:r>
            <a:br>
              <a:rPr lang="en-US" sz="2400" dirty="0">
                <a:cs typeface="Times New Roman" pitchFamily="18" charset="0"/>
              </a:rPr>
            </a:br>
            <a:r>
              <a:rPr lang="en-US" sz="2400" dirty="0">
                <a:latin typeface="Courier New" pitchFamily="49" charset="0"/>
                <a:cs typeface="Courier New" pitchFamily="49" charset="0"/>
              </a:rPr>
              <a:t>}</a:t>
            </a:r>
            <a:endParaRPr lang="en-US" sz="2400" dirty="0"/>
          </a:p>
        </p:txBody>
      </p:sp>
      <p:sp>
        <p:nvSpPr>
          <p:cNvPr id="49156" name="Text Box 3"/>
          <p:cNvSpPr txBox="1">
            <a:spLocks noChangeArrowheads="1"/>
          </p:cNvSpPr>
          <p:nvPr/>
        </p:nvSpPr>
        <p:spPr bwMode="auto">
          <a:xfrm>
            <a:off x="1143000" y="4953000"/>
            <a:ext cx="8001000" cy="1323439"/>
          </a:xfrm>
          <a:prstGeom prst="rect">
            <a:avLst/>
          </a:prstGeom>
          <a:noFill/>
          <a:ln w="9525">
            <a:noFill/>
            <a:miter lim="800000"/>
            <a:headEnd/>
            <a:tailEnd/>
          </a:ln>
        </p:spPr>
        <p:txBody>
          <a:bodyPr wrap="square">
            <a:spAutoFit/>
          </a:bodyPr>
          <a:lstStyle/>
          <a:p>
            <a:pPr>
              <a:spcBef>
                <a:spcPct val="50000"/>
              </a:spcBef>
            </a:pPr>
            <a:r>
              <a:rPr lang="en-US" sz="2000" dirty="0">
                <a:cs typeface="Times New Roman" pitchFamily="18" charset="0"/>
              </a:rPr>
              <a:t>Notice the use of </a:t>
            </a:r>
            <a:r>
              <a:rPr lang="en-US" sz="2000" dirty="0" err="1">
                <a:latin typeface="Courier New" pitchFamily="49" charset="0"/>
                <a:cs typeface="Courier New" pitchFamily="49" charset="0"/>
              </a:rPr>
              <a:t>nextNode</a:t>
            </a:r>
            <a:r>
              <a:rPr lang="en-US" sz="2000" dirty="0">
                <a:cs typeface="Times New Roman" pitchFamily="18" charset="0"/>
              </a:rPr>
              <a:t> instead of </a:t>
            </a:r>
            <a:r>
              <a:rPr lang="en-US" sz="2000" dirty="0" err="1">
                <a:latin typeface="Courier New" pitchFamily="49" charset="0"/>
                <a:cs typeface="Courier New" pitchFamily="49" charset="0"/>
              </a:rPr>
              <a:t>previousNode</a:t>
            </a:r>
            <a:r>
              <a:rPr lang="en-US" sz="2000" dirty="0">
                <a:cs typeface="Times New Roman" pitchFamily="18" charset="0"/>
              </a:rPr>
              <a:t>. The </a:t>
            </a:r>
            <a:r>
              <a:rPr lang="en-US" sz="2000" dirty="0" err="1">
                <a:latin typeface="Courier New" pitchFamily="49" charset="0"/>
                <a:cs typeface="Courier New" pitchFamily="49" charset="0"/>
              </a:rPr>
              <a:t>nextNode</a:t>
            </a:r>
            <a:r>
              <a:rPr lang="en-US" sz="2000" dirty="0">
                <a:cs typeface="Times New Roman" pitchFamily="18" charset="0"/>
              </a:rPr>
              <a:t> pointer is used to hold the position of the next node in the list, so it will be available after the node pointed to by </a:t>
            </a:r>
            <a:r>
              <a:rPr lang="en-US" sz="2000" dirty="0" err="1">
                <a:latin typeface="Courier New" pitchFamily="49" charset="0"/>
                <a:cs typeface="Courier New" pitchFamily="49" charset="0"/>
              </a:rPr>
              <a:t>nodePtr</a:t>
            </a:r>
            <a:r>
              <a:rPr lang="en-US" sz="2000" dirty="0">
                <a:cs typeface="Times New Roman" pitchFamily="18" charset="0"/>
              </a:rPr>
              <a:t> is deleted.</a:t>
            </a:r>
            <a:r>
              <a:rPr lang="en-US" sz="2000" dirty="0"/>
              <a:t> </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6546" name="Rectangle 2"/>
          <p:cNvSpPr>
            <a:spLocks noGrp="1" noChangeArrowheads="1"/>
          </p:cNvSpPr>
          <p:nvPr>
            <p:ph type="title"/>
          </p:nvPr>
        </p:nvSpPr>
        <p:spPr>
          <a:xfrm>
            <a:off x="1371600" y="0"/>
            <a:ext cx="7498080" cy="990600"/>
          </a:xfrm>
        </p:spPr>
        <p:txBody>
          <a:bodyPr/>
          <a:lstStyle/>
          <a:p>
            <a:r>
              <a:rPr lang="en-US" dirty="0"/>
              <a:t>List features</a:t>
            </a:r>
          </a:p>
        </p:txBody>
      </p:sp>
      <p:sp>
        <p:nvSpPr>
          <p:cNvPr id="1516547" name="Rectangle 3"/>
          <p:cNvSpPr>
            <a:spLocks noGrp="1" noChangeArrowheads="1"/>
          </p:cNvSpPr>
          <p:nvPr>
            <p:ph idx="1"/>
          </p:nvPr>
        </p:nvSpPr>
        <p:spPr>
          <a:xfrm>
            <a:off x="1371600" y="1143000"/>
            <a:ext cx="7498080" cy="5715000"/>
          </a:xfrm>
        </p:spPr>
        <p:txBody>
          <a:bodyPr>
            <a:normAutofit fontScale="85000" lnSpcReduction="20000"/>
          </a:bodyPr>
          <a:lstStyle/>
          <a:p>
            <a:r>
              <a:rPr lang="en-US" dirty="0"/>
              <a:t>maintains ordering in order elements were added</a:t>
            </a:r>
            <a:br>
              <a:rPr lang="en-US" dirty="0"/>
            </a:br>
            <a:r>
              <a:rPr lang="en-US" dirty="0"/>
              <a:t>(new elements are added to the end by default)</a:t>
            </a:r>
          </a:p>
          <a:p>
            <a:endParaRPr lang="en-US" sz="1200" dirty="0"/>
          </a:p>
          <a:p>
            <a:r>
              <a:rPr lang="en-US" dirty="0"/>
              <a:t>duplicates and null elements allowed</a:t>
            </a:r>
          </a:p>
          <a:p>
            <a:endParaRPr lang="en-US" sz="1100" dirty="0"/>
          </a:p>
          <a:p>
            <a:r>
              <a:rPr lang="en-US" dirty="0"/>
              <a:t>list manages its own size; user of the list does not need to worry about overfilling it</a:t>
            </a:r>
          </a:p>
          <a:p>
            <a:endParaRPr lang="en-US" sz="1100" dirty="0"/>
          </a:p>
          <a:p>
            <a:r>
              <a:rPr lang="en-US" dirty="0"/>
              <a:t>operations: </a:t>
            </a:r>
            <a:endParaRPr lang="en-US" dirty="0" smtClean="0"/>
          </a:p>
          <a:p>
            <a:pPr lvl="5">
              <a:buFont typeface="Wingdings" pitchFamily="2" charset="2"/>
              <a:buChar char="ü"/>
            </a:pPr>
            <a:r>
              <a:rPr lang="en-US" sz="2400" dirty="0" smtClean="0"/>
              <a:t>Add </a:t>
            </a:r>
            <a:r>
              <a:rPr lang="en-US" sz="2400" dirty="0"/>
              <a:t>element to end of </a:t>
            </a:r>
            <a:r>
              <a:rPr lang="en-US" sz="2400" dirty="0" smtClean="0"/>
              <a:t>list</a:t>
            </a:r>
          </a:p>
          <a:p>
            <a:pPr lvl="5">
              <a:buFont typeface="Wingdings" pitchFamily="2" charset="2"/>
              <a:buChar char="ü"/>
            </a:pPr>
            <a:r>
              <a:rPr lang="en-US" sz="2400" dirty="0" smtClean="0"/>
              <a:t>Insert </a:t>
            </a:r>
            <a:r>
              <a:rPr lang="en-US" sz="2400" dirty="0"/>
              <a:t>element at given </a:t>
            </a:r>
            <a:r>
              <a:rPr lang="en-US" sz="2400" dirty="0" smtClean="0"/>
              <a:t>index</a:t>
            </a:r>
          </a:p>
          <a:p>
            <a:pPr lvl="5">
              <a:buFont typeface="Wingdings" pitchFamily="2" charset="2"/>
              <a:buChar char="ü"/>
            </a:pPr>
            <a:r>
              <a:rPr lang="en-US" sz="2400" dirty="0" smtClean="0"/>
              <a:t>Clear </a:t>
            </a:r>
            <a:r>
              <a:rPr lang="en-US" sz="2400" dirty="0"/>
              <a:t>all </a:t>
            </a:r>
            <a:r>
              <a:rPr lang="en-US" sz="2400" dirty="0" smtClean="0"/>
              <a:t>elements</a:t>
            </a:r>
          </a:p>
          <a:p>
            <a:pPr lvl="5">
              <a:buFont typeface="Wingdings" pitchFamily="2" charset="2"/>
              <a:buChar char="ü"/>
            </a:pPr>
            <a:r>
              <a:rPr lang="en-US" sz="2400" dirty="0" smtClean="0"/>
              <a:t>Search </a:t>
            </a:r>
            <a:r>
              <a:rPr lang="en-US" sz="2400" dirty="0"/>
              <a:t>for </a:t>
            </a:r>
            <a:r>
              <a:rPr lang="en-US" sz="2400" dirty="0" smtClean="0"/>
              <a:t>element</a:t>
            </a:r>
          </a:p>
          <a:p>
            <a:pPr lvl="5">
              <a:buFont typeface="Wingdings" pitchFamily="2" charset="2"/>
              <a:buChar char="ü"/>
            </a:pPr>
            <a:r>
              <a:rPr lang="en-US" sz="2400" dirty="0" smtClean="0"/>
              <a:t>Get </a:t>
            </a:r>
            <a:r>
              <a:rPr lang="en-US" sz="2400" dirty="0"/>
              <a:t>element at given </a:t>
            </a:r>
            <a:r>
              <a:rPr lang="en-US" sz="2400" dirty="0" smtClean="0"/>
              <a:t>index</a:t>
            </a:r>
          </a:p>
          <a:p>
            <a:pPr lvl="5">
              <a:buFont typeface="Wingdings" pitchFamily="2" charset="2"/>
              <a:buChar char="ü"/>
            </a:pPr>
            <a:r>
              <a:rPr lang="en-US" sz="2400" dirty="0" smtClean="0"/>
              <a:t>Remove </a:t>
            </a:r>
            <a:r>
              <a:rPr lang="en-US" sz="2400" dirty="0"/>
              <a:t>element at given </a:t>
            </a:r>
            <a:r>
              <a:rPr lang="en-US" sz="2400" dirty="0" smtClean="0"/>
              <a:t>index</a:t>
            </a:r>
          </a:p>
          <a:p>
            <a:pPr lvl="5">
              <a:buFont typeface="Wingdings" pitchFamily="2" charset="2"/>
              <a:buChar char="ü"/>
            </a:pPr>
            <a:r>
              <a:rPr lang="en-US" sz="2400" dirty="0" smtClean="0"/>
              <a:t>Get </a:t>
            </a:r>
            <a:r>
              <a:rPr lang="en-US" sz="2400" dirty="0"/>
              <a:t>size</a:t>
            </a:r>
          </a:p>
        </p:txBody>
      </p:sp>
      <p:sp>
        <p:nvSpPr>
          <p:cNvPr id="4" name="Slide Number Placeholder 3"/>
          <p:cNvSpPr>
            <a:spLocks noGrp="1"/>
          </p:cNvSpPr>
          <p:nvPr>
            <p:ph type="sldNum" sz="quarter" idx="12"/>
          </p:nvPr>
        </p:nvSpPr>
        <p:spPr/>
        <p:txBody>
          <a:bodyPr/>
          <a:lstStyle/>
          <a:p>
            <a:fld id="{2020EDF5-8899-4286-B525-1543D3C509E2}" type="slidenum">
              <a:rPr lang="en-US"/>
              <a:pPr/>
              <a:t>51</a:t>
            </a:fld>
            <a:endParaRPr lang="en-US"/>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extLst>
      <p:ext uri="{BB962C8B-B14F-4D97-AF65-F5344CB8AC3E}">
        <p14:creationId xmlns:p14="http://schemas.microsoft.com/office/powerpoint/2010/main" val="212485435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143000" y="0"/>
            <a:ext cx="7772400" cy="1143000"/>
          </a:xfrm>
        </p:spPr>
        <p:txBody>
          <a:bodyPr/>
          <a:lstStyle/>
          <a:p>
            <a:r>
              <a:rPr lang="en-US" dirty="0"/>
              <a:t>Double-Ended Lists</a:t>
            </a:r>
          </a:p>
        </p:txBody>
      </p:sp>
      <p:sp>
        <p:nvSpPr>
          <p:cNvPr id="13315" name="Rectangle 3"/>
          <p:cNvSpPr>
            <a:spLocks noGrp="1" noChangeArrowheads="1"/>
          </p:cNvSpPr>
          <p:nvPr>
            <p:ph idx="1"/>
          </p:nvPr>
        </p:nvSpPr>
        <p:spPr>
          <a:xfrm>
            <a:off x="1143000" y="1219200"/>
            <a:ext cx="7772400" cy="4114800"/>
          </a:xfrm>
        </p:spPr>
        <p:txBody>
          <a:bodyPr/>
          <a:lstStyle/>
          <a:p>
            <a:pPr>
              <a:lnSpc>
                <a:spcPct val="80000"/>
              </a:lnSpc>
            </a:pPr>
            <a:r>
              <a:rPr lang="en-US" sz="2800" dirty="0"/>
              <a:t>Similar to an ordinary list with the addition that a link to the last item is maintained along with that to the first</a:t>
            </a:r>
            <a:r>
              <a:rPr lang="en-US" sz="2800" dirty="0" smtClean="0"/>
              <a:t>.</a:t>
            </a:r>
          </a:p>
          <a:p>
            <a:pPr>
              <a:lnSpc>
                <a:spcPct val="80000"/>
              </a:lnSpc>
            </a:pPr>
            <a:endParaRPr lang="en-US" sz="2800" dirty="0"/>
          </a:p>
          <a:p>
            <a:pPr>
              <a:lnSpc>
                <a:spcPct val="80000"/>
              </a:lnSpc>
            </a:pPr>
            <a:r>
              <a:rPr lang="en-US" sz="2800" dirty="0"/>
              <a:t>The reference to the last link permits to insert a new link directly at the end of the list as well as at the beginning</a:t>
            </a:r>
            <a:r>
              <a:rPr lang="en-US" sz="2800" dirty="0" smtClean="0"/>
              <a:t>.</a:t>
            </a:r>
          </a:p>
          <a:p>
            <a:pPr>
              <a:lnSpc>
                <a:spcPct val="80000"/>
              </a:lnSpc>
            </a:pPr>
            <a:endParaRPr lang="en-US" sz="2800" dirty="0"/>
          </a:p>
          <a:p>
            <a:pPr>
              <a:lnSpc>
                <a:spcPct val="80000"/>
              </a:lnSpc>
            </a:pPr>
            <a:r>
              <a:rPr lang="en-US" sz="2800" dirty="0"/>
              <a:t>This could not be done in the ordinary linked list without traversing the whole list</a:t>
            </a:r>
            <a:r>
              <a:rPr lang="en-US" sz="2800" dirty="0" smtClean="0"/>
              <a:t>.</a:t>
            </a:r>
          </a:p>
          <a:p>
            <a:pPr>
              <a:lnSpc>
                <a:spcPct val="80000"/>
              </a:lnSpc>
            </a:pPr>
            <a:endParaRPr lang="en-US" sz="2800" dirty="0"/>
          </a:p>
          <a:p>
            <a:pPr>
              <a:lnSpc>
                <a:spcPct val="80000"/>
              </a:lnSpc>
            </a:pPr>
            <a:r>
              <a:rPr lang="en-US" sz="2800" dirty="0"/>
              <a:t>This technique is useful in implementing the Queue where insertions are made at end and deletions from the front.</a:t>
            </a:r>
          </a:p>
          <a:p>
            <a:pPr>
              <a:lnSpc>
                <a:spcPct val="80000"/>
              </a:lnSpc>
            </a:pPr>
            <a:endParaRPr lang="en-US" sz="2800"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066800" y="0"/>
            <a:ext cx="7772400" cy="1143000"/>
          </a:xfrm>
        </p:spPr>
        <p:txBody>
          <a:bodyPr/>
          <a:lstStyle/>
          <a:p>
            <a:r>
              <a:rPr lang="en-US" dirty="0"/>
              <a:t>Linked List Efficiency</a:t>
            </a:r>
          </a:p>
        </p:txBody>
      </p:sp>
      <p:sp>
        <p:nvSpPr>
          <p:cNvPr id="14339" name="Rectangle 3"/>
          <p:cNvSpPr>
            <a:spLocks noGrp="1" noChangeArrowheads="1"/>
          </p:cNvSpPr>
          <p:nvPr>
            <p:ph idx="1"/>
          </p:nvPr>
        </p:nvSpPr>
        <p:spPr>
          <a:xfrm>
            <a:off x="1143000" y="1066800"/>
            <a:ext cx="7772400" cy="4114800"/>
          </a:xfrm>
        </p:spPr>
        <p:txBody>
          <a:bodyPr>
            <a:noAutofit/>
          </a:bodyPr>
          <a:lstStyle/>
          <a:p>
            <a:pPr>
              <a:lnSpc>
                <a:spcPct val="90000"/>
              </a:lnSpc>
            </a:pPr>
            <a:r>
              <a:rPr lang="en-US" sz="2800" dirty="0"/>
              <a:t>Insertion and deletion at the beginning of the list are very fast, O(1).</a:t>
            </a:r>
          </a:p>
          <a:p>
            <a:pPr>
              <a:lnSpc>
                <a:spcPct val="90000"/>
              </a:lnSpc>
            </a:pPr>
            <a:r>
              <a:rPr lang="en-US" sz="2800" dirty="0"/>
              <a:t>Finding, deleting or inserting in the list requires searching through half the items in the list on an average, requiring O(n) comparisons.</a:t>
            </a:r>
          </a:p>
          <a:p>
            <a:pPr>
              <a:lnSpc>
                <a:spcPct val="90000"/>
              </a:lnSpc>
            </a:pPr>
            <a:r>
              <a:rPr lang="en-US" sz="2800" dirty="0"/>
              <a:t>Although arrays require same number of comparisons, the advantage lies in the fact that no items need to be moved after insertion or deletion.</a:t>
            </a:r>
          </a:p>
          <a:p>
            <a:pPr>
              <a:lnSpc>
                <a:spcPct val="90000"/>
              </a:lnSpc>
            </a:pPr>
            <a:r>
              <a:rPr lang="en-US" sz="2800" dirty="0"/>
              <a:t>As opposed to fixed size of arrays, linked lists use exactly as much memory as is needed and can expand.</a:t>
            </a:r>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0048AF6-E4D8-478F-B674-5CD300D98E85}" type="slidenum">
              <a:rPr lang="en-US"/>
              <a:pPr/>
              <a:t>54</a:t>
            </a:fld>
            <a:endParaRPr lang="en-US"/>
          </a:p>
        </p:txBody>
      </p:sp>
      <p:sp>
        <p:nvSpPr>
          <p:cNvPr id="445444" name="Rectangle 4"/>
          <p:cNvSpPr>
            <a:spLocks noGrp="1" noChangeArrowheads="1"/>
          </p:cNvSpPr>
          <p:nvPr>
            <p:ph type="body" idx="1"/>
          </p:nvPr>
        </p:nvSpPr>
        <p:spPr>
          <a:xfrm>
            <a:off x="1143000" y="1295400"/>
            <a:ext cx="7772400" cy="4114800"/>
          </a:xfrm>
        </p:spPr>
        <p:txBody>
          <a:bodyPr/>
          <a:lstStyle/>
          <a:p>
            <a:pPr>
              <a:lnSpc>
                <a:spcPct val="90000"/>
              </a:lnSpc>
            </a:pPr>
            <a:r>
              <a:rPr lang="en-US" sz="2800" dirty="0"/>
              <a:t>Nodes </a:t>
            </a:r>
            <a:r>
              <a:rPr lang="en-US" sz="2800" i="1" dirty="0"/>
              <a:t>(data, pointer)</a:t>
            </a:r>
            <a:r>
              <a:rPr lang="en-US" sz="2800" dirty="0"/>
              <a:t> connected in a chain by links</a:t>
            </a:r>
          </a:p>
          <a:p>
            <a:pPr>
              <a:lnSpc>
                <a:spcPct val="90000"/>
              </a:lnSpc>
            </a:pPr>
            <a:endParaRPr lang="en-US" sz="2800" dirty="0"/>
          </a:p>
          <a:p>
            <a:pPr>
              <a:lnSpc>
                <a:spcPct val="90000"/>
              </a:lnSpc>
            </a:pPr>
            <a:endParaRPr lang="en-US" sz="2800" dirty="0"/>
          </a:p>
          <a:p>
            <a:pPr>
              <a:lnSpc>
                <a:spcPct val="90000"/>
              </a:lnSpc>
            </a:pPr>
            <a:endParaRPr lang="en-US" sz="2800" dirty="0"/>
          </a:p>
          <a:p>
            <a:pPr>
              <a:lnSpc>
                <a:spcPct val="90000"/>
              </a:lnSpc>
            </a:pPr>
            <a:endParaRPr lang="en-US" sz="2800" dirty="0"/>
          </a:p>
          <a:p>
            <a:pPr>
              <a:lnSpc>
                <a:spcPct val="90000"/>
              </a:lnSpc>
            </a:pPr>
            <a:endParaRPr lang="en-US" sz="2800" dirty="0">
              <a:latin typeface="Times New Roman" charset="0"/>
            </a:endParaRPr>
          </a:p>
          <a:p>
            <a:pPr>
              <a:lnSpc>
                <a:spcPct val="90000"/>
              </a:lnSpc>
            </a:pPr>
            <a:endParaRPr lang="en-US" sz="2800" dirty="0" smtClean="0">
              <a:latin typeface="Times New Roman" charset="0"/>
            </a:endParaRPr>
          </a:p>
          <a:p>
            <a:pPr>
              <a:lnSpc>
                <a:spcPct val="90000"/>
              </a:lnSpc>
            </a:pPr>
            <a:endParaRPr lang="en-US" sz="2800" dirty="0">
              <a:latin typeface="Times New Roman" charset="0"/>
            </a:endParaRPr>
          </a:p>
          <a:p>
            <a:pPr>
              <a:lnSpc>
                <a:spcPct val="90000"/>
              </a:lnSpc>
            </a:pPr>
            <a:r>
              <a:rPr lang="en-US" sz="2800" dirty="0"/>
              <a:t>the head or the tail of the list could serve as the top of the stack</a:t>
            </a:r>
          </a:p>
        </p:txBody>
      </p:sp>
      <p:sp>
        <p:nvSpPr>
          <p:cNvPr id="445442" name="Rectangle 2"/>
          <p:cNvSpPr>
            <a:spLocks noGrp="1" noChangeArrowheads="1"/>
          </p:cNvSpPr>
          <p:nvPr>
            <p:ph type="title"/>
          </p:nvPr>
        </p:nvSpPr>
        <p:spPr>
          <a:xfrm>
            <a:off x="1143000" y="0"/>
            <a:ext cx="7772400" cy="1143000"/>
          </a:xfrm>
        </p:spPr>
        <p:txBody>
          <a:bodyPr/>
          <a:lstStyle/>
          <a:p>
            <a:r>
              <a:rPr lang="en-US" dirty="0"/>
              <a:t>Singly Linked List</a:t>
            </a:r>
          </a:p>
        </p:txBody>
      </p:sp>
      <p:graphicFrame>
        <p:nvGraphicFramePr>
          <p:cNvPr id="445443" name="Object 3"/>
          <p:cNvGraphicFramePr>
            <a:graphicFrameLocks noChangeAspect="1"/>
          </p:cNvGraphicFramePr>
          <p:nvPr/>
        </p:nvGraphicFramePr>
        <p:xfrm>
          <a:off x="2262188" y="2354263"/>
          <a:ext cx="5994400" cy="2765425"/>
        </p:xfrm>
        <a:graphic>
          <a:graphicData uri="http://schemas.openxmlformats.org/presentationml/2006/ole">
            <mc:AlternateContent xmlns:mc="http://schemas.openxmlformats.org/markup-compatibility/2006">
              <mc:Choice xmlns:v="urn:schemas-microsoft-com:vml" Requires="v">
                <p:oleObj spid="_x0000_s1027" name="Photo Editor Photo" r:id="rId3" imgW="8485714" imgH="3914286" progId="">
                  <p:embed/>
                </p:oleObj>
              </mc:Choice>
              <mc:Fallback>
                <p:oleObj name="Photo Editor Photo" r:id="rId3" imgW="8485714" imgH="3914286"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2188" y="2354263"/>
                        <a:ext cx="5994400" cy="276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TextBox 6"/>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C65A5503-B891-4706-8021-3ACAAF224535}" type="slidenum">
              <a:rPr lang="en-US"/>
              <a:pPr/>
              <a:t>55</a:t>
            </a:fld>
            <a:endParaRPr lang="en-US"/>
          </a:p>
        </p:txBody>
      </p:sp>
      <p:sp>
        <p:nvSpPr>
          <p:cNvPr id="448514" name="Rectangle 2"/>
          <p:cNvSpPr>
            <a:spLocks noGrp="1" noChangeArrowheads="1"/>
          </p:cNvSpPr>
          <p:nvPr>
            <p:ph type="title"/>
          </p:nvPr>
        </p:nvSpPr>
        <p:spPr>
          <a:xfrm>
            <a:off x="1143000" y="-228600"/>
            <a:ext cx="7772400" cy="1143000"/>
          </a:xfrm>
        </p:spPr>
        <p:txBody>
          <a:bodyPr/>
          <a:lstStyle/>
          <a:p>
            <a:r>
              <a:rPr lang="en-US" dirty="0"/>
              <a:t>Queues</a:t>
            </a:r>
          </a:p>
        </p:txBody>
      </p:sp>
      <p:sp>
        <p:nvSpPr>
          <p:cNvPr id="448515" name="Rectangle 3"/>
          <p:cNvSpPr>
            <a:spLocks noGrp="1" noChangeArrowheads="1"/>
          </p:cNvSpPr>
          <p:nvPr>
            <p:ph type="body" idx="1"/>
          </p:nvPr>
        </p:nvSpPr>
        <p:spPr>
          <a:xfrm>
            <a:off x="1066801" y="990600"/>
            <a:ext cx="8077200" cy="3422650"/>
          </a:xfrm>
        </p:spPr>
        <p:txBody>
          <a:bodyPr/>
          <a:lstStyle/>
          <a:p>
            <a:r>
              <a:rPr lang="en-US" sz="2400" dirty="0"/>
              <a:t>A queue differs from a stack in that its insertion and removal routines follows the </a:t>
            </a:r>
            <a:r>
              <a:rPr lang="en-US" sz="2400" b="1" dirty="0"/>
              <a:t>first-in-first-out</a:t>
            </a:r>
            <a:r>
              <a:rPr lang="en-US" sz="2400" dirty="0"/>
              <a:t> (FIFO) principle.</a:t>
            </a:r>
          </a:p>
          <a:p>
            <a:r>
              <a:rPr lang="en-US" sz="2400" dirty="0"/>
              <a:t>Elements may be inserted at any time, but only the element which has been in the queue the longest may be removed.</a:t>
            </a:r>
          </a:p>
          <a:p>
            <a:r>
              <a:rPr lang="en-US" sz="2400" dirty="0"/>
              <a:t>Elements are inserted at the </a:t>
            </a:r>
            <a:r>
              <a:rPr lang="en-US" sz="2400" b="1" dirty="0"/>
              <a:t>rear</a:t>
            </a:r>
            <a:r>
              <a:rPr lang="en-US" sz="2400" i="1" dirty="0"/>
              <a:t> </a:t>
            </a:r>
            <a:r>
              <a:rPr lang="en-US" sz="2400" dirty="0"/>
              <a:t>(</a:t>
            </a:r>
            <a:r>
              <a:rPr lang="en-US" sz="2400" dirty="0" err="1"/>
              <a:t>enqueued</a:t>
            </a:r>
            <a:r>
              <a:rPr lang="en-US" sz="2400" dirty="0"/>
              <a:t>) and removed from the </a:t>
            </a:r>
            <a:r>
              <a:rPr lang="en-US" sz="2400" b="1" dirty="0"/>
              <a:t>front</a:t>
            </a:r>
            <a:r>
              <a:rPr lang="en-US" sz="2400" i="1" dirty="0"/>
              <a:t> </a:t>
            </a:r>
            <a:r>
              <a:rPr lang="en-US" sz="2400" dirty="0"/>
              <a:t>(</a:t>
            </a:r>
            <a:r>
              <a:rPr lang="en-US" sz="2400" dirty="0" err="1"/>
              <a:t>dequeued</a:t>
            </a:r>
            <a:r>
              <a:rPr lang="en-US" sz="2400" dirty="0"/>
              <a:t>)</a:t>
            </a:r>
          </a:p>
        </p:txBody>
      </p:sp>
      <p:graphicFrame>
        <p:nvGraphicFramePr>
          <p:cNvPr id="448516" name="Object 4"/>
          <p:cNvGraphicFramePr>
            <a:graphicFrameLocks noChangeAspect="1"/>
          </p:cNvGraphicFramePr>
          <p:nvPr/>
        </p:nvGraphicFramePr>
        <p:xfrm>
          <a:off x="2287588" y="5029200"/>
          <a:ext cx="5330825" cy="1428750"/>
        </p:xfrm>
        <a:graphic>
          <a:graphicData uri="http://schemas.openxmlformats.org/presentationml/2006/ole">
            <mc:AlternateContent xmlns:mc="http://schemas.openxmlformats.org/markup-compatibility/2006">
              <mc:Choice xmlns:v="urn:schemas-microsoft-com:vml" Requires="v">
                <p:oleObj spid="_x0000_s2051" name="Photo Editor Photo" r:id="rId3" imgW="5934903" imgH="1590897" progId="">
                  <p:embed/>
                </p:oleObj>
              </mc:Choice>
              <mc:Fallback>
                <p:oleObj name="Photo Editor Photo" r:id="rId3" imgW="5934903" imgH="1590897"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7588" y="5029200"/>
                        <a:ext cx="5330825"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48517" name="Text Box 5"/>
          <p:cNvSpPr txBox="1">
            <a:spLocks noChangeArrowheads="1"/>
          </p:cNvSpPr>
          <p:nvPr/>
        </p:nvSpPr>
        <p:spPr bwMode="auto">
          <a:xfrm>
            <a:off x="2438400" y="4711700"/>
            <a:ext cx="895350" cy="457200"/>
          </a:xfrm>
          <a:prstGeom prst="rect">
            <a:avLst/>
          </a:prstGeom>
          <a:noFill/>
          <a:ln w="12700">
            <a:noFill/>
            <a:miter lim="800000"/>
            <a:headEnd type="none" w="sm" len="sm"/>
            <a:tailEnd type="none" w="sm" len="sm"/>
          </a:ln>
          <a:effectLst/>
        </p:spPr>
        <p:txBody>
          <a:bodyPr wrap="none">
            <a:spAutoFit/>
          </a:bodyPr>
          <a:lstStyle/>
          <a:p>
            <a:pPr eaLnBrk="0" hangingPunct="0"/>
            <a:r>
              <a:rPr lang="en-US" sz="2400">
                <a:latin typeface="Arial" charset="0"/>
              </a:rPr>
              <a:t>Front</a:t>
            </a:r>
            <a:endParaRPr lang="en-GB" sz="2400">
              <a:latin typeface="Arial" charset="0"/>
            </a:endParaRPr>
          </a:p>
        </p:txBody>
      </p:sp>
      <p:sp>
        <p:nvSpPr>
          <p:cNvPr id="448518" name="Text Box 6"/>
          <p:cNvSpPr txBox="1">
            <a:spLocks noChangeArrowheads="1"/>
          </p:cNvSpPr>
          <p:nvPr/>
        </p:nvSpPr>
        <p:spPr bwMode="auto">
          <a:xfrm>
            <a:off x="6400800" y="4724400"/>
            <a:ext cx="846138" cy="457200"/>
          </a:xfrm>
          <a:prstGeom prst="rect">
            <a:avLst/>
          </a:prstGeom>
          <a:noFill/>
          <a:ln w="12700">
            <a:noFill/>
            <a:miter lim="800000"/>
            <a:headEnd type="none" w="sm" len="sm"/>
            <a:tailEnd type="none" w="sm" len="sm"/>
          </a:ln>
          <a:effectLst/>
        </p:spPr>
        <p:txBody>
          <a:bodyPr wrap="none">
            <a:spAutoFit/>
          </a:bodyPr>
          <a:lstStyle/>
          <a:p>
            <a:pPr eaLnBrk="0" hangingPunct="0"/>
            <a:r>
              <a:rPr lang="en-US" sz="2400">
                <a:latin typeface="Arial" charset="0"/>
              </a:rPr>
              <a:t>Rear</a:t>
            </a:r>
            <a:endParaRPr lang="en-GB" sz="2400">
              <a:latin typeface="Arial" charset="0"/>
            </a:endParaRPr>
          </a:p>
        </p:txBody>
      </p:sp>
      <p:sp>
        <p:nvSpPr>
          <p:cNvPr id="448519" name="Text Box 7"/>
          <p:cNvSpPr txBox="1">
            <a:spLocks noChangeArrowheads="1"/>
          </p:cNvSpPr>
          <p:nvPr/>
        </p:nvSpPr>
        <p:spPr bwMode="auto">
          <a:xfrm>
            <a:off x="4343400" y="4876800"/>
            <a:ext cx="1295400" cy="457200"/>
          </a:xfrm>
          <a:prstGeom prst="rect">
            <a:avLst/>
          </a:prstGeom>
          <a:noFill/>
          <a:ln w="12700">
            <a:noFill/>
            <a:miter lim="800000"/>
            <a:headEnd type="none" w="sm" len="sm"/>
            <a:tailEnd type="none" w="sm" len="sm"/>
          </a:ln>
          <a:effectLst/>
        </p:spPr>
        <p:txBody>
          <a:bodyPr>
            <a:spAutoFit/>
          </a:bodyPr>
          <a:lstStyle/>
          <a:p>
            <a:pPr eaLnBrk="0" hangingPunct="0"/>
            <a:r>
              <a:rPr lang="en-US" sz="2400">
                <a:latin typeface="Arial" charset="0"/>
              </a:rPr>
              <a:t>Queue</a:t>
            </a:r>
            <a:endParaRPr lang="en-GB" sz="2400">
              <a:latin typeface="Arial" charset="0"/>
            </a:endParaRPr>
          </a:p>
        </p:txBody>
      </p:sp>
      <p:sp>
        <p:nvSpPr>
          <p:cNvPr id="10" name="TextBox 9"/>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90E6A89D-E2EA-4A80-8AE5-B7A9A6B41809}" type="slidenum">
              <a:rPr lang="en-US"/>
              <a:pPr/>
              <a:t>56</a:t>
            </a:fld>
            <a:endParaRPr lang="en-US"/>
          </a:p>
        </p:txBody>
      </p:sp>
      <p:sp>
        <p:nvSpPr>
          <p:cNvPr id="454658" name="Rectangle 2"/>
          <p:cNvSpPr>
            <a:spLocks noGrp="1" noChangeArrowheads="1"/>
          </p:cNvSpPr>
          <p:nvPr>
            <p:ph type="body" idx="1"/>
          </p:nvPr>
        </p:nvSpPr>
        <p:spPr/>
        <p:txBody>
          <a:bodyPr/>
          <a:lstStyle/>
          <a:p>
            <a:endParaRPr lang="en-US" dirty="0"/>
          </a:p>
          <a:p>
            <a:endParaRPr lang="en-US" dirty="0"/>
          </a:p>
          <a:p>
            <a:endParaRPr lang="en-US" dirty="0"/>
          </a:p>
          <a:p>
            <a:r>
              <a:rPr lang="en-US" dirty="0" err="1"/>
              <a:t>Dequeue</a:t>
            </a:r>
            <a:r>
              <a:rPr lang="en-US" dirty="0"/>
              <a:t> - advance head reference</a:t>
            </a:r>
          </a:p>
          <a:p>
            <a:endParaRPr lang="en-US" dirty="0"/>
          </a:p>
          <a:p>
            <a:endParaRPr lang="en-US" dirty="0"/>
          </a:p>
          <a:p>
            <a:endParaRPr lang="en-US" dirty="0"/>
          </a:p>
          <a:p>
            <a:endParaRPr lang="en-US" dirty="0"/>
          </a:p>
          <a:p>
            <a:endParaRPr lang="en-US" dirty="0"/>
          </a:p>
        </p:txBody>
      </p:sp>
      <p:sp>
        <p:nvSpPr>
          <p:cNvPr id="454659" name="Rectangle 3"/>
          <p:cNvSpPr>
            <a:spLocks noGrp="1" noChangeArrowheads="1"/>
          </p:cNvSpPr>
          <p:nvPr>
            <p:ph type="title"/>
          </p:nvPr>
        </p:nvSpPr>
        <p:spPr>
          <a:xfrm>
            <a:off x="1371600" y="0"/>
            <a:ext cx="7772400" cy="1143000"/>
          </a:xfrm>
        </p:spPr>
        <p:txBody>
          <a:bodyPr/>
          <a:lstStyle/>
          <a:p>
            <a:r>
              <a:rPr lang="en-US" dirty="0"/>
              <a:t>Linked List Implementation </a:t>
            </a:r>
          </a:p>
        </p:txBody>
      </p:sp>
      <p:graphicFrame>
        <p:nvGraphicFramePr>
          <p:cNvPr id="454660" name="Object 4"/>
          <p:cNvGraphicFramePr>
            <a:graphicFrameLocks noChangeAspect="1"/>
          </p:cNvGraphicFramePr>
          <p:nvPr/>
        </p:nvGraphicFramePr>
        <p:xfrm>
          <a:off x="1598613" y="1377950"/>
          <a:ext cx="5184775" cy="1974850"/>
        </p:xfrm>
        <a:graphic>
          <a:graphicData uri="http://schemas.openxmlformats.org/presentationml/2006/ole">
            <mc:AlternateContent xmlns:mc="http://schemas.openxmlformats.org/markup-compatibility/2006">
              <mc:Choice xmlns:v="urn:schemas-microsoft-com:vml" Requires="v">
                <p:oleObj spid="_x0000_s4100" name="Photo Editor Photo" r:id="rId3" imgW="6200000" imgH="2362530" progId="">
                  <p:embed/>
                </p:oleObj>
              </mc:Choice>
              <mc:Fallback>
                <p:oleObj name="Photo Editor Photo" r:id="rId3" imgW="6200000" imgH="236253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8613" y="1377950"/>
                        <a:ext cx="5184775" cy="197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4661" name="Object 5"/>
          <p:cNvGraphicFramePr>
            <a:graphicFrameLocks noChangeAspect="1"/>
          </p:cNvGraphicFramePr>
          <p:nvPr/>
        </p:nvGraphicFramePr>
        <p:xfrm>
          <a:off x="2438400" y="4343400"/>
          <a:ext cx="5256212" cy="2039937"/>
        </p:xfrm>
        <a:graphic>
          <a:graphicData uri="http://schemas.openxmlformats.org/presentationml/2006/ole">
            <mc:AlternateContent xmlns:mc="http://schemas.openxmlformats.org/markup-compatibility/2006">
              <mc:Choice xmlns:v="urn:schemas-microsoft-com:vml" Requires="v">
                <p:oleObj spid="_x0000_s4101" name="Photo Editor Photo" r:id="rId5" imgW="6380952" imgH="2476190" progId="">
                  <p:embed/>
                </p:oleObj>
              </mc:Choice>
              <mc:Fallback>
                <p:oleObj name="Photo Editor Photo" r:id="rId5" imgW="6380952" imgH="2476190" progId="">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343400"/>
                        <a:ext cx="5256212" cy="2039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TextBox 7"/>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D166A9C6-2648-4297-9537-C6DD1EC95002}" type="slidenum">
              <a:rPr lang="en-US"/>
              <a:pPr/>
              <a:t>57</a:t>
            </a:fld>
            <a:endParaRPr lang="en-US"/>
          </a:p>
        </p:txBody>
      </p:sp>
      <p:sp>
        <p:nvSpPr>
          <p:cNvPr id="455682" name="Rectangle 2"/>
          <p:cNvSpPr>
            <a:spLocks noGrp="1" noChangeArrowheads="1"/>
          </p:cNvSpPr>
          <p:nvPr>
            <p:ph type="body" idx="1"/>
          </p:nvPr>
        </p:nvSpPr>
        <p:spPr>
          <a:xfrm>
            <a:off x="1066800" y="838200"/>
            <a:ext cx="7772400" cy="4114800"/>
          </a:xfrm>
        </p:spPr>
        <p:txBody>
          <a:bodyPr/>
          <a:lstStyle/>
          <a:p>
            <a:r>
              <a:rPr lang="en-US" dirty="0" err="1"/>
              <a:t>Enqueue</a:t>
            </a:r>
            <a:r>
              <a:rPr lang="en-US" dirty="0"/>
              <a:t> - create a new node at the tail</a:t>
            </a:r>
          </a:p>
          <a:p>
            <a:endParaRPr lang="en-US" dirty="0"/>
          </a:p>
          <a:p>
            <a:endParaRPr lang="en-US" dirty="0"/>
          </a:p>
          <a:p>
            <a:endParaRPr lang="en-US" dirty="0" smtClean="0"/>
          </a:p>
          <a:p>
            <a:endParaRPr lang="en-US" dirty="0" smtClean="0"/>
          </a:p>
          <a:p>
            <a:r>
              <a:rPr lang="en-US" dirty="0" smtClean="0"/>
              <a:t>chain </a:t>
            </a:r>
            <a:r>
              <a:rPr lang="en-US" dirty="0"/>
              <a:t>it and move the tail reference</a:t>
            </a:r>
          </a:p>
          <a:p>
            <a:endParaRPr lang="en-US" dirty="0"/>
          </a:p>
          <a:p>
            <a:endParaRPr lang="en-US" dirty="0"/>
          </a:p>
          <a:p>
            <a:endParaRPr lang="en-US" dirty="0"/>
          </a:p>
          <a:p>
            <a:endParaRPr lang="en-US" dirty="0"/>
          </a:p>
          <a:p>
            <a:endParaRPr lang="en-US" dirty="0"/>
          </a:p>
        </p:txBody>
      </p:sp>
      <p:sp>
        <p:nvSpPr>
          <p:cNvPr id="455683" name="Rectangle 3"/>
          <p:cNvSpPr>
            <a:spLocks noGrp="1" noChangeArrowheads="1"/>
          </p:cNvSpPr>
          <p:nvPr>
            <p:ph type="title"/>
          </p:nvPr>
        </p:nvSpPr>
        <p:spPr>
          <a:xfrm>
            <a:off x="1371600" y="-228600"/>
            <a:ext cx="7772400" cy="1143000"/>
          </a:xfrm>
        </p:spPr>
        <p:txBody>
          <a:bodyPr/>
          <a:lstStyle/>
          <a:p>
            <a:r>
              <a:rPr lang="en-US" dirty="0"/>
              <a:t>Linked List </a:t>
            </a:r>
            <a:r>
              <a:rPr lang="en-US" dirty="0" smtClean="0"/>
              <a:t>Implementation</a:t>
            </a:r>
            <a:endParaRPr lang="en-US" dirty="0"/>
          </a:p>
        </p:txBody>
      </p:sp>
      <p:graphicFrame>
        <p:nvGraphicFramePr>
          <p:cNvPr id="455684" name="Object 4"/>
          <p:cNvGraphicFramePr>
            <a:graphicFrameLocks noChangeAspect="1"/>
          </p:cNvGraphicFramePr>
          <p:nvPr/>
        </p:nvGraphicFramePr>
        <p:xfrm>
          <a:off x="2362200" y="1600200"/>
          <a:ext cx="5711825" cy="2152650"/>
        </p:xfrm>
        <a:graphic>
          <a:graphicData uri="http://schemas.openxmlformats.org/presentationml/2006/ole">
            <mc:AlternateContent xmlns:mc="http://schemas.openxmlformats.org/markup-compatibility/2006">
              <mc:Choice xmlns:v="urn:schemas-microsoft-com:vml" Requires="v">
                <p:oleObj spid="_x0000_s5124" name="Photo Editor Photo" r:id="rId3" imgW="6800000" imgH="2561905" progId="">
                  <p:embed/>
                </p:oleObj>
              </mc:Choice>
              <mc:Fallback>
                <p:oleObj name="Photo Editor Photo" r:id="rId3" imgW="6800000" imgH="2561905"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1600200"/>
                        <a:ext cx="5711825" cy="215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5685" name="Object 5"/>
          <p:cNvGraphicFramePr>
            <a:graphicFrameLocks noChangeAspect="1"/>
          </p:cNvGraphicFramePr>
          <p:nvPr/>
        </p:nvGraphicFramePr>
        <p:xfrm>
          <a:off x="2133600" y="4343400"/>
          <a:ext cx="6103942" cy="2265363"/>
        </p:xfrm>
        <a:graphic>
          <a:graphicData uri="http://schemas.openxmlformats.org/presentationml/2006/ole">
            <mc:AlternateContent xmlns:mc="http://schemas.openxmlformats.org/markup-compatibility/2006">
              <mc:Choice xmlns:v="urn:schemas-microsoft-com:vml" Requires="v">
                <p:oleObj spid="_x0000_s5125" name="Photo Editor Photo" r:id="rId5" imgW="6133333" imgH="2276793" progId="">
                  <p:embed/>
                </p:oleObj>
              </mc:Choice>
              <mc:Fallback>
                <p:oleObj name="Photo Editor Photo" r:id="rId5" imgW="6133333" imgH="2276793" progId="">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4343400"/>
                        <a:ext cx="6103942" cy="2265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TextBox 7"/>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1143000"/>
          </a:xfrm>
        </p:spPr>
        <p:txBody>
          <a:bodyPr/>
          <a:lstStyle/>
          <a:p>
            <a:r>
              <a:rPr lang="en-US" sz="3600" b="1" dirty="0" smtClean="0"/>
              <a:t>QUEUES USING LINKED LISTS</a:t>
            </a:r>
            <a:endParaRPr lang="en-US" sz="3600" dirty="0"/>
          </a:p>
        </p:txBody>
      </p:sp>
      <p:sp>
        <p:nvSpPr>
          <p:cNvPr id="3" name="Content Placeholder 2"/>
          <p:cNvSpPr>
            <a:spLocks noGrp="1"/>
          </p:cNvSpPr>
          <p:nvPr>
            <p:ph idx="1"/>
          </p:nvPr>
        </p:nvSpPr>
        <p:spPr>
          <a:xfrm>
            <a:off x="1143000" y="914400"/>
            <a:ext cx="3429000" cy="4114800"/>
          </a:xfrm>
        </p:spPr>
        <p:txBody>
          <a:bodyPr/>
          <a:lstStyle/>
          <a:p>
            <a:pPr>
              <a:buNone/>
            </a:pPr>
            <a:r>
              <a:rPr lang="en-US" sz="1500" dirty="0" smtClean="0"/>
              <a:t>#include &lt;</a:t>
            </a:r>
            <a:r>
              <a:rPr lang="en-US" sz="1500" dirty="0" err="1" smtClean="0"/>
              <a:t>iostream</a:t>
            </a:r>
            <a:r>
              <a:rPr lang="en-US" sz="1500" dirty="0" smtClean="0"/>
              <a:t>&gt;</a:t>
            </a:r>
          </a:p>
          <a:p>
            <a:pPr>
              <a:buNone/>
            </a:pPr>
            <a:endParaRPr lang="en-US" sz="1500" dirty="0" smtClean="0"/>
          </a:p>
          <a:p>
            <a:pPr>
              <a:buNone/>
            </a:pPr>
            <a:r>
              <a:rPr lang="en-US" sz="1500" dirty="0" smtClean="0"/>
              <a:t>using namespace std;</a:t>
            </a:r>
          </a:p>
          <a:p>
            <a:pPr>
              <a:buNone/>
            </a:pPr>
            <a:endParaRPr lang="en-US" sz="1500" dirty="0" smtClean="0"/>
          </a:p>
          <a:p>
            <a:pPr>
              <a:buNone/>
            </a:pPr>
            <a:r>
              <a:rPr lang="en-US" sz="1500" dirty="0" err="1" smtClean="0"/>
              <a:t>struct</a:t>
            </a:r>
            <a:r>
              <a:rPr lang="en-US" sz="1500" dirty="0" smtClean="0"/>
              <a:t> node</a:t>
            </a:r>
          </a:p>
          <a:p>
            <a:pPr>
              <a:buNone/>
            </a:pPr>
            <a:r>
              <a:rPr lang="en-US" sz="1500" dirty="0" smtClean="0"/>
              <a:t>{</a:t>
            </a:r>
          </a:p>
          <a:p>
            <a:pPr>
              <a:buNone/>
            </a:pPr>
            <a:r>
              <a:rPr lang="en-US" sz="1500" dirty="0" smtClean="0"/>
              <a:t>   </a:t>
            </a:r>
            <a:r>
              <a:rPr lang="en-US" sz="1500" dirty="0" err="1" smtClean="0"/>
              <a:t>int</a:t>
            </a:r>
            <a:r>
              <a:rPr lang="en-US" sz="1500" dirty="0" smtClean="0"/>
              <a:t> data;</a:t>
            </a:r>
          </a:p>
          <a:p>
            <a:pPr>
              <a:buNone/>
            </a:pPr>
            <a:r>
              <a:rPr lang="en-US" sz="1500" dirty="0" smtClean="0"/>
              <a:t>   node *link;</a:t>
            </a:r>
          </a:p>
          <a:p>
            <a:pPr>
              <a:buNone/>
            </a:pPr>
            <a:r>
              <a:rPr lang="en-US" sz="1500" dirty="0" smtClean="0"/>
              <a:t>};</a:t>
            </a:r>
          </a:p>
          <a:p>
            <a:pPr>
              <a:buNone/>
            </a:pPr>
            <a:endParaRPr lang="en-US" sz="1500" dirty="0" smtClean="0"/>
          </a:p>
          <a:p>
            <a:pPr>
              <a:buNone/>
            </a:pPr>
            <a:r>
              <a:rPr lang="en-US" sz="1500" dirty="0" smtClean="0"/>
              <a:t>class </a:t>
            </a:r>
            <a:r>
              <a:rPr lang="en-US" sz="1500" dirty="0" err="1" smtClean="0"/>
              <a:t>lqueue</a:t>
            </a:r>
            <a:endParaRPr lang="en-US" sz="1500" dirty="0" smtClean="0"/>
          </a:p>
          <a:p>
            <a:pPr>
              <a:buNone/>
            </a:pPr>
            <a:r>
              <a:rPr lang="en-US" sz="1500" dirty="0" smtClean="0"/>
              <a:t>{</a:t>
            </a:r>
          </a:p>
          <a:p>
            <a:pPr>
              <a:buNone/>
            </a:pPr>
            <a:r>
              <a:rPr lang="en-US" sz="1500" dirty="0" smtClean="0"/>
              <a:t> private:</a:t>
            </a:r>
          </a:p>
          <a:p>
            <a:pPr>
              <a:buNone/>
            </a:pPr>
            <a:r>
              <a:rPr lang="en-US" sz="1500" dirty="0" smtClean="0"/>
              <a:t>    node *front,*rear;</a:t>
            </a:r>
          </a:p>
          <a:p>
            <a:pPr>
              <a:buNone/>
            </a:pPr>
            <a:r>
              <a:rPr lang="en-US" sz="1500" dirty="0" smtClean="0"/>
              <a:t> </a:t>
            </a:r>
          </a:p>
          <a:p>
            <a:pPr>
              <a:buNone/>
            </a:pPr>
            <a:r>
              <a:rPr lang="en-US" sz="1500" dirty="0" smtClean="0"/>
              <a:t> public:</a:t>
            </a:r>
          </a:p>
          <a:p>
            <a:pPr>
              <a:buNone/>
            </a:pPr>
            <a:r>
              <a:rPr lang="en-US" sz="1500" dirty="0" smtClean="0"/>
              <a:t>    </a:t>
            </a:r>
            <a:r>
              <a:rPr lang="en-US" sz="1500" dirty="0" err="1" smtClean="0"/>
              <a:t>lqueue</a:t>
            </a:r>
            <a:r>
              <a:rPr lang="en-US" sz="1500" dirty="0" smtClean="0"/>
              <a:t>()</a:t>
            </a:r>
          </a:p>
          <a:p>
            <a:pPr>
              <a:buNone/>
            </a:pPr>
            <a:r>
              <a:rPr lang="en-US" sz="1500" dirty="0" smtClean="0"/>
              <a:t>    {</a:t>
            </a:r>
          </a:p>
          <a:p>
            <a:pPr>
              <a:buNone/>
            </a:pPr>
            <a:r>
              <a:rPr lang="en-US" sz="1500" dirty="0" smtClean="0"/>
              <a:t>        front=NULL;</a:t>
            </a:r>
          </a:p>
          <a:p>
            <a:pPr>
              <a:buNone/>
            </a:pPr>
            <a:r>
              <a:rPr lang="en-US" sz="1500" dirty="0" smtClean="0"/>
              <a:t>        rear=NULL;</a:t>
            </a:r>
          </a:p>
          <a:p>
            <a:pPr>
              <a:buNone/>
            </a:pPr>
            <a:r>
              <a:rPr lang="en-US" sz="1500" dirty="0" smtClean="0"/>
              <a:t>    }</a:t>
            </a:r>
          </a:p>
          <a:p>
            <a:pPr>
              <a:buNone/>
            </a:pPr>
            <a:r>
              <a:rPr lang="en-US" sz="1500" dirty="0" smtClean="0"/>
              <a:t> </a:t>
            </a:r>
          </a:p>
          <a:p>
            <a:pPr>
              <a:buNone/>
            </a:pPr>
            <a:r>
              <a:rPr lang="en-US" sz="1500" dirty="0" smtClean="0"/>
              <a:t>    </a:t>
            </a:r>
            <a:endParaRPr lang="en-US" sz="1500" dirty="0"/>
          </a:p>
        </p:txBody>
      </p:sp>
      <p:sp>
        <p:nvSpPr>
          <p:cNvPr id="5" name="Content Placeholder 2"/>
          <p:cNvSpPr txBox="1">
            <a:spLocks/>
          </p:cNvSpPr>
          <p:nvPr/>
        </p:nvSpPr>
        <p:spPr bwMode="auto">
          <a:xfrm>
            <a:off x="5791200" y="1143000"/>
            <a:ext cx="2895600" cy="6248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void add(</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int</a:t>
            </a:r>
            <a:r>
              <a:rPr kumimoji="0" lang="en-US" sz="1600" b="0" i="0" u="none" strike="noStrike" kern="0" cap="none" spc="0" normalizeH="0" baseline="0" noProof="0" dirty="0" smtClean="0">
                <a:ln>
                  <a:noFill/>
                </a:ln>
                <a:solidFill>
                  <a:schemeClr val="tx1"/>
                </a:solidFill>
                <a:effectLst/>
                <a:uLnTx/>
                <a:uFillTx/>
                <a:latin typeface="+mn-lt"/>
                <a:ea typeface="+mn-ea"/>
                <a:cs typeface="+mn-cs"/>
              </a:rPr>
              <a:t> n)</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node *</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16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1600" b="0" i="0" u="none" strike="noStrike" kern="0" cap="none" spc="0" normalizeH="0" baseline="0" noProof="0" dirty="0" smtClean="0">
                <a:ln>
                  <a:noFill/>
                </a:ln>
                <a:solidFill>
                  <a:schemeClr val="tx1"/>
                </a:solidFill>
                <a:effectLst/>
                <a:uLnTx/>
                <a:uFillTx/>
                <a:latin typeface="+mn-lt"/>
                <a:ea typeface="+mn-ea"/>
                <a:cs typeface="+mn-cs"/>
              </a:rPr>
              <a:t>=new node;</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if(</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1600" b="0" i="0" u="none" strike="noStrike" kern="0" cap="none" spc="0" normalizeH="0" baseline="0" noProof="0" dirty="0" smtClean="0">
                <a:ln>
                  <a:noFill/>
                </a:ln>
                <a:solidFill>
                  <a:schemeClr val="tx1"/>
                </a:solidFill>
                <a:effectLst/>
                <a:uLnTx/>
                <a:uFillTx/>
                <a:latin typeface="+mn-lt"/>
                <a:ea typeface="+mn-ea"/>
                <a:cs typeface="+mn-cs"/>
              </a:rPr>
              <a:t>==NULL)</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cout</a:t>
            </a:r>
            <a:r>
              <a:rPr kumimoji="0" lang="en-US" sz="1600" b="0" i="0" u="none" strike="noStrike" kern="0" cap="none" spc="0" normalizeH="0" baseline="0" noProof="0" dirty="0" smtClean="0">
                <a:ln>
                  <a:noFill/>
                </a:ln>
                <a:solidFill>
                  <a:schemeClr val="tx1"/>
                </a:solidFill>
                <a:effectLst/>
                <a:uLnTx/>
                <a:uFillTx/>
                <a:latin typeface="+mn-lt"/>
                <a:ea typeface="+mn-ea"/>
                <a:cs typeface="+mn-cs"/>
              </a:rPr>
              <a:t>&lt;&lt;"\</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nQUEUE</a:t>
            </a:r>
            <a:r>
              <a:rPr kumimoji="0" lang="en-US" sz="1600" b="0" i="0" u="none" strike="noStrike" kern="0" cap="none" spc="0" normalizeH="0" baseline="0" noProof="0" dirty="0" smtClean="0">
                <a:ln>
                  <a:noFill/>
                </a:ln>
                <a:solidFill>
                  <a:schemeClr val="tx1"/>
                </a:solidFill>
                <a:effectLst/>
                <a:uLnTx/>
                <a:uFillTx/>
                <a:latin typeface="+mn-lt"/>
                <a:ea typeface="+mn-ea"/>
                <a:cs typeface="+mn-cs"/>
              </a:rPr>
              <a:t> FULL";</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1600" b="0" i="0" u="none" strike="noStrike" kern="0" cap="none" spc="0" normalizeH="0" baseline="0" noProof="0" dirty="0" smtClean="0">
                <a:ln>
                  <a:noFill/>
                </a:ln>
                <a:solidFill>
                  <a:schemeClr val="tx1"/>
                </a:solidFill>
                <a:effectLst/>
                <a:uLnTx/>
                <a:uFillTx/>
                <a:latin typeface="+mn-lt"/>
                <a:ea typeface="+mn-ea"/>
                <a:cs typeface="+mn-cs"/>
              </a:rPr>
              <a:t>-&gt;data=n;</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1600" b="0" i="0" u="none" strike="noStrike" kern="0" cap="none" spc="0" normalizeH="0" baseline="0" noProof="0" dirty="0" smtClean="0">
                <a:ln>
                  <a:noFill/>
                </a:ln>
                <a:solidFill>
                  <a:schemeClr val="tx1"/>
                </a:solidFill>
                <a:effectLst/>
                <a:uLnTx/>
                <a:uFillTx/>
                <a:latin typeface="+mn-lt"/>
                <a:ea typeface="+mn-ea"/>
                <a:cs typeface="+mn-cs"/>
              </a:rPr>
              <a:t>-&gt;link=NULL;</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if(front==NULL)</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rear=front=</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16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return;</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rear-&gt;link=</a:t>
            </a:r>
            <a:r>
              <a:rPr kumimoji="0" lang="en-US" sz="16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16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rear=rear-&gt;link;</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mn-lt"/>
                <a:ea typeface="+mn-ea"/>
                <a:cs typeface="+mn-cs"/>
              </a:rPr>
              <a:t>  </a:t>
            </a:r>
            <a:endParaRPr kumimoji="0" lang="en-US" sz="1600" b="0" i="0" u="none" strike="noStrike" kern="0" cap="none" spc="0" normalizeH="0" baseline="0" noProof="0" dirty="0">
              <a:ln>
                <a:noFill/>
              </a:ln>
              <a:solidFill>
                <a:schemeClr val="tx1"/>
              </a:solidFill>
              <a:effectLst/>
              <a:uLnTx/>
              <a:uFillTx/>
              <a:latin typeface="+mn-lt"/>
              <a:ea typeface="+mn-ea"/>
              <a:cs typeface="+mn-cs"/>
            </a:endParaRPr>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4572000" cy="6248400"/>
          </a:xfrm>
        </p:spPr>
        <p:txBody>
          <a:bodyPr/>
          <a:lstStyle/>
          <a:p>
            <a:pPr>
              <a:buNone/>
            </a:pPr>
            <a:r>
              <a:rPr lang="en-US" sz="2000" dirty="0" smtClean="0"/>
              <a:t> </a:t>
            </a:r>
            <a:r>
              <a:rPr lang="en-US" sz="2000" dirty="0" err="1" smtClean="0"/>
              <a:t>int</a:t>
            </a:r>
            <a:r>
              <a:rPr lang="en-US" sz="2000" dirty="0" smtClean="0"/>
              <a:t> del()</a:t>
            </a:r>
          </a:p>
          <a:p>
            <a:pPr>
              <a:buNone/>
            </a:pPr>
            <a:r>
              <a:rPr lang="en-US" sz="2000" dirty="0" smtClean="0"/>
              <a:t>    {</a:t>
            </a:r>
          </a:p>
          <a:p>
            <a:pPr>
              <a:buNone/>
            </a:pPr>
            <a:r>
              <a:rPr lang="en-US" sz="2000" dirty="0" smtClean="0"/>
              <a:t>        if(front==NULL)</a:t>
            </a:r>
          </a:p>
          <a:p>
            <a:pPr>
              <a:buNone/>
            </a:pPr>
            <a:r>
              <a:rPr lang="en-US" sz="2000" dirty="0" smtClean="0"/>
              <a:t>        {</a:t>
            </a:r>
          </a:p>
          <a:p>
            <a:pPr>
              <a:buNone/>
            </a:pPr>
            <a:r>
              <a:rPr lang="en-US" sz="2000" dirty="0" smtClean="0"/>
              <a:t>            </a:t>
            </a:r>
            <a:r>
              <a:rPr lang="en-US" sz="2000" dirty="0" err="1" smtClean="0"/>
              <a:t>cout</a:t>
            </a:r>
            <a:r>
              <a:rPr lang="en-US" sz="2000" dirty="0" smtClean="0"/>
              <a:t>&lt;&lt;"\</a:t>
            </a:r>
            <a:r>
              <a:rPr lang="en-US" sz="2000" dirty="0" err="1" smtClean="0"/>
              <a:t>nQUEUE</a:t>
            </a:r>
            <a:r>
              <a:rPr lang="en-US" sz="2000" dirty="0" smtClean="0"/>
              <a:t> EMPTY";</a:t>
            </a:r>
          </a:p>
          <a:p>
            <a:pPr>
              <a:buNone/>
            </a:pPr>
            <a:r>
              <a:rPr lang="en-US" sz="2000" dirty="0" smtClean="0"/>
              <a:t>            return NULL;</a:t>
            </a:r>
          </a:p>
          <a:p>
            <a:pPr>
              <a:buNone/>
            </a:pPr>
            <a:r>
              <a:rPr lang="en-US" sz="2000" dirty="0" smtClean="0"/>
              <a:t>        }</a:t>
            </a:r>
          </a:p>
          <a:p>
            <a:pPr>
              <a:buNone/>
            </a:pPr>
            <a:r>
              <a:rPr lang="en-US" sz="2000" dirty="0" smtClean="0"/>
              <a:t>        node *</a:t>
            </a:r>
            <a:r>
              <a:rPr lang="en-US" sz="2000" dirty="0" err="1" smtClean="0"/>
              <a:t>tmp</a:t>
            </a:r>
            <a:r>
              <a:rPr lang="en-US" sz="2000" dirty="0" smtClean="0"/>
              <a:t>;</a:t>
            </a:r>
          </a:p>
          <a:p>
            <a:pPr>
              <a:buNone/>
            </a:pPr>
            <a:r>
              <a:rPr lang="en-US" sz="2000" dirty="0" smtClean="0"/>
              <a:t>        </a:t>
            </a:r>
            <a:r>
              <a:rPr lang="en-US" sz="2000" dirty="0" err="1" smtClean="0"/>
              <a:t>int</a:t>
            </a:r>
            <a:r>
              <a:rPr lang="en-US" sz="2000" dirty="0" smtClean="0"/>
              <a:t> n;</a:t>
            </a:r>
          </a:p>
          <a:p>
            <a:pPr>
              <a:buNone/>
            </a:pPr>
            <a:r>
              <a:rPr lang="en-US" sz="2000" dirty="0" smtClean="0"/>
              <a:t>        n=front-&gt;data;</a:t>
            </a:r>
          </a:p>
          <a:p>
            <a:pPr>
              <a:buNone/>
            </a:pPr>
            <a:r>
              <a:rPr lang="en-US" sz="2000" dirty="0" smtClean="0"/>
              <a:t>        </a:t>
            </a:r>
            <a:r>
              <a:rPr lang="en-US" sz="2000" dirty="0" err="1" smtClean="0"/>
              <a:t>tmp</a:t>
            </a:r>
            <a:r>
              <a:rPr lang="en-US" sz="2000" dirty="0" smtClean="0"/>
              <a:t>=front;</a:t>
            </a:r>
          </a:p>
          <a:p>
            <a:pPr>
              <a:buNone/>
            </a:pPr>
            <a:r>
              <a:rPr lang="en-US" sz="2000" dirty="0" smtClean="0"/>
              <a:t>        front=front-&gt;link;</a:t>
            </a:r>
          </a:p>
          <a:p>
            <a:pPr>
              <a:buNone/>
            </a:pPr>
            <a:r>
              <a:rPr lang="en-US" sz="2000" dirty="0" smtClean="0"/>
              <a:t>        delete </a:t>
            </a:r>
            <a:r>
              <a:rPr lang="en-US" sz="2000" dirty="0" err="1" smtClean="0"/>
              <a:t>tmp</a:t>
            </a:r>
            <a:r>
              <a:rPr lang="en-US" sz="2000" dirty="0" smtClean="0"/>
              <a:t>;</a:t>
            </a:r>
          </a:p>
          <a:p>
            <a:pPr>
              <a:buNone/>
            </a:pPr>
            <a:r>
              <a:rPr lang="en-US" sz="2000" dirty="0" smtClean="0"/>
              <a:t>        return n;</a:t>
            </a:r>
          </a:p>
          <a:p>
            <a:pPr>
              <a:buNone/>
            </a:pPr>
            <a:r>
              <a:rPr lang="en-US" sz="2000" dirty="0" smtClean="0"/>
              <a:t>    }</a:t>
            </a:r>
          </a:p>
          <a:p>
            <a:pPr>
              <a:buNone/>
            </a:pPr>
            <a:r>
              <a:rPr lang="en-US" sz="2000" dirty="0" smtClean="0"/>
              <a:t> </a:t>
            </a:r>
          </a:p>
        </p:txBody>
      </p:sp>
      <p:sp>
        <p:nvSpPr>
          <p:cNvPr id="4" name="Content Placeholder 2"/>
          <p:cNvSpPr txBox="1">
            <a:spLocks/>
          </p:cNvSpPr>
          <p:nvPr/>
        </p:nvSpPr>
        <p:spPr bwMode="auto">
          <a:xfrm>
            <a:off x="6248400" y="2362200"/>
            <a:ext cx="2895600" cy="6248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a:buNone/>
            </a:pPr>
            <a:r>
              <a:rPr lang="en-US" sz="2000" dirty="0" smtClean="0"/>
              <a:t>  ~</a:t>
            </a:r>
            <a:r>
              <a:rPr lang="en-US" sz="2000" dirty="0" err="1" smtClean="0"/>
              <a:t>lqueue</a:t>
            </a:r>
            <a:r>
              <a:rPr lang="en-US" sz="2000" dirty="0" smtClean="0"/>
              <a:t>()</a:t>
            </a:r>
          </a:p>
          <a:p>
            <a:pPr>
              <a:buNone/>
            </a:pPr>
            <a:r>
              <a:rPr lang="en-US" sz="2000" dirty="0" smtClean="0"/>
              <a:t>    {</a:t>
            </a:r>
          </a:p>
          <a:p>
            <a:pPr>
              <a:buNone/>
            </a:pPr>
            <a:r>
              <a:rPr lang="en-US" sz="2000" dirty="0" smtClean="0"/>
              <a:t>        if(front==NULL)</a:t>
            </a:r>
          </a:p>
          <a:p>
            <a:pPr>
              <a:buNone/>
            </a:pPr>
            <a:r>
              <a:rPr lang="en-US" sz="2000" dirty="0" smtClean="0"/>
              <a:t>           return;</a:t>
            </a:r>
          </a:p>
          <a:p>
            <a:pPr>
              <a:buNone/>
            </a:pPr>
            <a:r>
              <a:rPr lang="en-US" sz="2000" dirty="0" smtClean="0"/>
              <a:t>        node *</a:t>
            </a:r>
            <a:r>
              <a:rPr lang="en-US" sz="2000" dirty="0" err="1" smtClean="0"/>
              <a:t>tmp</a:t>
            </a:r>
            <a:r>
              <a:rPr lang="en-US" sz="2000" dirty="0" smtClean="0"/>
              <a:t>;</a:t>
            </a:r>
          </a:p>
          <a:p>
            <a:pPr>
              <a:buNone/>
            </a:pPr>
            <a:r>
              <a:rPr lang="en-US" sz="2000" dirty="0" smtClean="0"/>
              <a:t>        while(front!=NULL)</a:t>
            </a:r>
          </a:p>
          <a:p>
            <a:pPr>
              <a:buNone/>
            </a:pPr>
            <a:r>
              <a:rPr lang="en-US" sz="2000" dirty="0" smtClean="0"/>
              <a:t>        {</a:t>
            </a:r>
          </a:p>
          <a:p>
            <a:pPr>
              <a:buNone/>
            </a:pPr>
            <a:r>
              <a:rPr lang="en-US" sz="2000" dirty="0" smtClean="0"/>
              <a:t>            </a:t>
            </a:r>
            <a:r>
              <a:rPr lang="en-US" sz="2000" dirty="0" err="1" smtClean="0"/>
              <a:t>tmp</a:t>
            </a:r>
            <a:r>
              <a:rPr lang="en-US" sz="2000" dirty="0" smtClean="0"/>
              <a:t>=front;</a:t>
            </a:r>
          </a:p>
          <a:p>
            <a:pPr>
              <a:buNone/>
            </a:pPr>
            <a:r>
              <a:rPr lang="en-US" sz="2000" dirty="0" smtClean="0"/>
              <a:t>            front=front-&gt;link;</a:t>
            </a:r>
          </a:p>
          <a:p>
            <a:pPr>
              <a:buNone/>
            </a:pPr>
            <a:r>
              <a:rPr lang="en-US" sz="2000" dirty="0" smtClean="0"/>
              <a:t>            delete </a:t>
            </a:r>
            <a:r>
              <a:rPr lang="en-US" sz="2000" dirty="0" err="1" smtClean="0"/>
              <a:t>tmp</a:t>
            </a:r>
            <a:r>
              <a:rPr lang="en-US" sz="2000" dirty="0" smtClean="0"/>
              <a:t>;</a:t>
            </a:r>
          </a:p>
          <a:p>
            <a:pPr>
              <a:buNone/>
            </a:pPr>
            <a:r>
              <a:rPr lang="en-US" sz="2000" dirty="0" smtClean="0"/>
              <a:t>        }</a:t>
            </a:r>
          </a:p>
          <a:p>
            <a:pPr>
              <a:buNone/>
            </a:pPr>
            <a:r>
              <a:rPr lang="en-US" sz="2000" dirty="0" smtClean="0"/>
              <a:t>     }</a:t>
            </a:r>
          </a:p>
          <a:p>
            <a:pPr>
              <a:buNone/>
            </a:pPr>
            <a:r>
              <a:rPr lang="en-US" sz="2000" dirty="0" smtClean="0"/>
              <a:t>};</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371600" y="0"/>
            <a:ext cx="7772400" cy="1143000"/>
          </a:xfrm>
        </p:spPr>
        <p:txBody>
          <a:bodyPr/>
          <a:lstStyle/>
          <a:p>
            <a:r>
              <a:rPr lang="en-US" dirty="0"/>
              <a:t>Linked Lists</a:t>
            </a:r>
          </a:p>
        </p:txBody>
      </p:sp>
      <p:sp>
        <p:nvSpPr>
          <p:cNvPr id="41987" name="Rectangle 3"/>
          <p:cNvSpPr>
            <a:spLocks noGrp="1" noChangeArrowheads="1"/>
          </p:cNvSpPr>
          <p:nvPr>
            <p:ph type="body" idx="1"/>
          </p:nvPr>
        </p:nvSpPr>
        <p:spPr>
          <a:xfrm>
            <a:off x="990600" y="1143000"/>
            <a:ext cx="7924800" cy="1905000"/>
          </a:xfrm>
        </p:spPr>
        <p:txBody>
          <a:bodyPr>
            <a:noAutofit/>
          </a:bodyPr>
          <a:lstStyle/>
          <a:p>
            <a:r>
              <a:rPr lang="en-US" sz="2000" dirty="0"/>
              <a:t>Collection structure has a pointer to the list </a:t>
            </a:r>
            <a:r>
              <a:rPr lang="en-US" sz="2000" dirty="0">
                <a:solidFill>
                  <a:srgbClr val="FC0128"/>
                </a:solidFill>
              </a:rPr>
              <a:t>head</a:t>
            </a:r>
          </a:p>
          <a:p>
            <a:pPr lvl="1"/>
            <a:r>
              <a:rPr lang="en-US" sz="2000" dirty="0"/>
              <a:t>Initially NULL</a:t>
            </a:r>
          </a:p>
          <a:p>
            <a:r>
              <a:rPr lang="en-US" sz="2000" dirty="0"/>
              <a:t>Add first item</a:t>
            </a:r>
          </a:p>
          <a:p>
            <a:pPr lvl="1"/>
            <a:r>
              <a:rPr lang="en-US" sz="2000" dirty="0"/>
              <a:t>Allocate space for node</a:t>
            </a:r>
          </a:p>
          <a:p>
            <a:pPr lvl="1"/>
            <a:r>
              <a:rPr lang="en-US" sz="2000" dirty="0"/>
              <a:t>Set its data pointer to object</a:t>
            </a:r>
          </a:p>
          <a:p>
            <a:pPr lvl="1"/>
            <a:r>
              <a:rPr lang="en-US" sz="2000" dirty="0"/>
              <a:t>Set Next to NULL</a:t>
            </a:r>
          </a:p>
          <a:p>
            <a:pPr lvl="1"/>
            <a:r>
              <a:rPr lang="en-US" sz="2000" dirty="0"/>
              <a:t>Set Head to point to new node</a:t>
            </a:r>
          </a:p>
        </p:txBody>
      </p:sp>
      <p:grpSp>
        <p:nvGrpSpPr>
          <p:cNvPr id="2" name="Group 4"/>
          <p:cNvGrpSpPr>
            <a:grpSpLocks/>
          </p:cNvGrpSpPr>
          <p:nvPr/>
        </p:nvGrpSpPr>
        <p:grpSpPr bwMode="auto">
          <a:xfrm>
            <a:off x="4495800" y="4953000"/>
            <a:ext cx="1752600" cy="1676400"/>
            <a:chOff x="1056" y="3120"/>
            <a:chExt cx="1104" cy="1056"/>
          </a:xfrm>
        </p:grpSpPr>
        <p:sp>
          <p:nvSpPr>
            <p:cNvPr id="41989" name="Rectangle 5"/>
            <p:cNvSpPr>
              <a:spLocks noChangeArrowheads="1"/>
            </p:cNvSpPr>
            <p:nvPr/>
          </p:nvSpPr>
          <p:spPr bwMode="auto">
            <a:xfrm>
              <a:off x="1056" y="3120"/>
              <a:ext cx="576" cy="384"/>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41990" name="Rectangle 6"/>
            <p:cNvSpPr>
              <a:spLocks noChangeArrowheads="1"/>
            </p:cNvSpPr>
            <p:nvPr/>
          </p:nvSpPr>
          <p:spPr bwMode="auto">
            <a:xfrm>
              <a:off x="1632" y="3120"/>
              <a:ext cx="528" cy="384"/>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41991" name="Text Box 7"/>
            <p:cNvSpPr txBox="1">
              <a:spLocks noChangeArrowheads="1"/>
            </p:cNvSpPr>
            <p:nvPr/>
          </p:nvSpPr>
          <p:spPr bwMode="auto">
            <a:xfrm>
              <a:off x="1104" y="3120"/>
              <a:ext cx="463" cy="250"/>
            </a:xfrm>
            <a:prstGeom prst="rect">
              <a:avLst/>
            </a:prstGeom>
            <a:noFill/>
            <a:ln w="12700">
              <a:noFill/>
              <a:miter lim="800000"/>
              <a:headEnd/>
              <a:tailEnd/>
            </a:ln>
            <a:effectLst/>
          </p:spPr>
          <p:txBody>
            <a:bodyPr wrap="none">
              <a:spAutoFit/>
            </a:bodyPr>
            <a:lstStyle/>
            <a:p>
              <a:r>
                <a:rPr lang="en-US" sz="2000" b="1">
                  <a:latin typeface="Arial" pitchFamily="34" charset="0"/>
                </a:rPr>
                <a:t>Data</a:t>
              </a:r>
              <a:endParaRPr lang="en-US"/>
            </a:p>
          </p:txBody>
        </p:sp>
        <p:sp>
          <p:nvSpPr>
            <p:cNvPr id="41992" name="Text Box 8"/>
            <p:cNvSpPr txBox="1">
              <a:spLocks noChangeArrowheads="1"/>
            </p:cNvSpPr>
            <p:nvPr/>
          </p:nvSpPr>
          <p:spPr bwMode="auto">
            <a:xfrm>
              <a:off x="1680" y="3120"/>
              <a:ext cx="463" cy="250"/>
            </a:xfrm>
            <a:prstGeom prst="rect">
              <a:avLst/>
            </a:prstGeom>
            <a:noFill/>
            <a:ln w="12700">
              <a:noFill/>
              <a:miter lim="800000"/>
              <a:headEnd/>
              <a:tailEnd/>
            </a:ln>
            <a:effectLst/>
          </p:spPr>
          <p:txBody>
            <a:bodyPr wrap="none">
              <a:spAutoFit/>
            </a:bodyPr>
            <a:lstStyle/>
            <a:p>
              <a:r>
                <a:rPr lang="en-US" sz="2000" b="1">
                  <a:latin typeface="Arial" pitchFamily="34" charset="0"/>
                </a:rPr>
                <a:t>Next</a:t>
              </a:r>
              <a:endParaRPr lang="en-US"/>
            </a:p>
          </p:txBody>
        </p:sp>
        <p:sp>
          <p:nvSpPr>
            <p:cNvPr id="41993" name="Oval 9"/>
            <p:cNvSpPr>
              <a:spLocks noChangeArrowheads="1"/>
            </p:cNvSpPr>
            <p:nvPr/>
          </p:nvSpPr>
          <p:spPr bwMode="auto">
            <a:xfrm>
              <a:off x="1296" y="3840"/>
              <a:ext cx="768" cy="336"/>
            </a:xfrm>
            <a:prstGeom prst="ellipse">
              <a:avLst/>
            </a:prstGeom>
            <a:solidFill>
              <a:schemeClr val="accent1"/>
            </a:solidFill>
            <a:ln w="38100">
              <a:solidFill>
                <a:srgbClr val="063DE8"/>
              </a:solidFill>
              <a:round/>
              <a:headEnd/>
              <a:tailEnd/>
            </a:ln>
            <a:effectLst/>
          </p:spPr>
          <p:txBody>
            <a:bodyPr wrap="none" anchor="ctr"/>
            <a:lstStyle/>
            <a:p>
              <a:endParaRPr lang="en-US"/>
            </a:p>
          </p:txBody>
        </p:sp>
        <p:sp>
          <p:nvSpPr>
            <p:cNvPr id="41994" name="Oval 10"/>
            <p:cNvSpPr>
              <a:spLocks noChangeArrowheads="1"/>
            </p:cNvSpPr>
            <p:nvPr/>
          </p:nvSpPr>
          <p:spPr bwMode="auto">
            <a:xfrm>
              <a:off x="1296" y="3360"/>
              <a:ext cx="96" cy="96"/>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cxnSp>
          <p:nvCxnSpPr>
            <p:cNvPr id="41995" name="AutoShape 11"/>
            <p:cNvCxnSpPr>
              <a:cxnSpLocks noChangeShapeType="1"/>
              <a:stCxn id="41994" idx="4"/>
              <a:endCxn id="41993" idx="0"/>
            </p:cNvCxnSpPr>
            <p:nvPr/>
          </p:nvCxnSpPr>
          <p:spPr bwMode="auto">
            <a:xfrm rot="16200000" flipH="1">
              <a:off x="1326" y="3474"/>
              <a:ext cx="372" cy="336"/>
            </a:xfrm>
            <a:prstGeom prst="curvedConnector3">
              <a:avLst>
                <a:gd name="adj1" fmla="val 51611"/>
              </a:avLst>
            </a:prstGeom>
            <a:noFill/>
            <a:ln w="38100">
              <a:solidFill>
                <a:srgbClr val="063DE8"/>
              </a:solidFill>
              <a:round/>
              <a:headEnd/>
              <a:tailEnd type="triangle" w="med" len="med"/>
            </a:ln>
            <a:effectLst/>
          </p:spPr>
        </p:cxnSp>
        <p:sp>
          <p:nvSpPr>
            <p:cNvPr id="41996" name="Text Box 12"/>
            <p:cNvSpPr txBox="1">
              <a:spLocks noChangeArrowheads="1"/>
            </p:cNvSpPr>
            <p:nvPr/>
          </p:nvSpPr>
          <p:spPr bwMode="auto">
            <a:xfrm>
              <a:off x="1392" y="3878"/>
              <a:ext cx="587" cy="250"/>
            </a:xfrm>
            <a:prstGeom prst="rect">
              <a:avLst/>
            </a:prstGeom>
            <a:noFill/>
            <a:ln w="12700">
              <a:noFill/>
              <a:miter lim="800000"/>
              <a:headEnd/>
              <a:tailEnd/>
            </a:ln>
            <a:effectLst/>
          </p:spPr>
          <p:txBody>
            <a:bodyPr wrap="none">
              <a:spAutoFit/>
            </a:bodyPr>
            <a:lstStyle/>
            <a:p>
              <a:r>
                <a:rPr lang="en-US" sz="2000" b="1">
                  <a:latin typeface="Arial" pitchFamily="34" charset="0"/>
                </a:rPr>
                <a:t>object</a:t>
              </a:r>
              <a:endParaRPr lang="en-US"/>
            </a:p>
          </p:txBody>
        </p:sp>
      </p:grpSp>
      <p:sp>
        <p:nvSpPr>
          <p:cNvPr id="41997" name="Rectangle 13"/>
          <p:cNvSpPr>
            <a:spLocks noChangeArrowheads="1"/>
          </p:cNvSpPr>
          <p:nvPr/>
        </p:nvSpPr>
        <p:spPr bwMode="auto">
          <a:xfrm>
            <a:off x="1981200" y="4648200"/>
            <a:ext cx="914400" cy="609600"/>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41998" name="Text Box 14"/>
          <p:cNvSpPr txBox="1">
            <a:spLocks noChangeArrowheads="1"/>
          </p:cNvSpPr>
          <p:nvPr/>
        </p:nvSpPr>
        <p:spPr bwMode="auto">
          <a:xfrm>
            <a:off x="2057400" y="4648200"/>
            <a:ext cx="806450" cy="396875"/>
          </a:xfrm>
          <a:prstGeom prst="rect">
            <a:avLst/>
          </a:prstGeom>
          <a:noFill/>
          <a:ln w="12700">
            <a:noFill/>
            <a:miter lim="800000"/>
            <a:headEnd/>
            <a:tailEnd/>
          </a:ln>
          <a:effectLst/>
        </p:spPr>
        <p:txBody>
          <a:bodyPr wrap="none">
            <a:spAutoFit/>
          </a:bodyPr>
          <a:lstStyle/>
          <a:p>
            <a:r>
              <a:rPr lang="en-US" sz="2000" b="1">
                <a:latin typeface="Arial" pitchFamily="34" charset="0"/>
              </a:rPr>
              <a:t>Head</a:t>
            </a:r>
            <a:endParaRPr lang="en-US"/>
          </a:p>
        </p:txBody>
      </p:sp>
      <p:sp>
        <p:nvSpPr>
          <p:cNvPr id="41999" name="Oval 15"/>
          <p:cNvSpPr>
            <a:spLocks noChangeArrowheads="1"/>
          </p:cNvSpPr>
          <p:nvPr/>
        </p:nvSpPr>
        <p:spPr bwMode="auto">
          <a:xfrm>
            <a:off x="2362200" y="5029200"/>
            <a:ext cx="152400" cy="152400"/>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cxnSp>
        <p:nvCxnSpPr>
          <p:cNvPr id="42000" name="AutoShape 16"/>
          <p:cNvCxnSpPr>
            <a:cxnSpLocks noChangeShapeType="1"/>
            <a:stCxn id="41999" idx="6"/>
            <a:endCxn id="41989" idx="1"/>
          </p:cNvCxnSpPr>
          <p:nvPr/>
        </p:nvCxnSpPr>
        <p:spPr bwMode="auto">
          <a:xfrm>
            <a:off x="2514600" y="5105400"/>
            <a:ext cx="1962150" cy="152400"/>
          </a:xfrm>
          <a:prstGeom prst="curvedConnector3">
            <a:avLst>
              <a:gd name="adj1" fmla="val 50486"/>
            </a:avLst>
          </a:prstGeom>
          <a:noFill/>
          <a:ln w="38100">
            <a:solidFill>
              <a:srgbClr val="063DE8"/>
            </a:solidFill>
            <a:round/>
            <a:headEnd/>
            <a:tailEnd type="triangle" w="med" len="med"/>
          </a:ln>
          <a:effectLst/>
        </p:spPr>
      </p:cxnSp>
      <p:sp>
        <p:nvSpPr>
          <p:cNvPr id="42001" name="Text Box 17"/>
          <p:cNvSpPr txBox="1">
            <a:spLocks noChangeArrowheads="1"/>
          </p:cNvSpPr>
          <p:nvPr/>
        </p:nvSpPr>
        <p:spPr bwMode="auto">
          <a:xfrm>
            <a:off x="1524000" y="4191000"/>
            <a:ext cx="1411288" cy="396875"/>
          </a:xfrm>
          <a:prstGeom prst="rect">
            <a:avLst/>
          </a:prstGeom>
          <a:noFill/>
          <a:ln w="12700">
            <a:noFill/>
            <a:miter lim="800000"/>
            <a:headEnd/>
            <a:tailEnd/>
          </a:ln>
          <a:effectLst/>
        </p:spPr>
        <p:txBody>
          <a:bodyPr wrap="none">
            <a:spAutoFit/>
          </a:bodyPr>
          <a:lstStyle/>
          <a:p>
            <a:r>
              <a:rPr lang="en-US" sz="2000" b="1">
                <a:latin typeface="Arial" pitchFamily="34" charset="0"/>
              </a:rPr>
              <a:t>Collection</a:t>
            </a:r>
            <a:endParaRPr lang="en-US"/>
          </a:p>
        </p:txBody>
      </p:sp>
      <p:sp>
        <p:nvSpPr>
          <p:cNvPr id="42002" name="Text Box 18"/>
          <p:cNvSpPr txBox="1">
            <a:spLocks noChangeArrowheads="1"/>
          </p:cNvSpPr>
          <p:nvPr/>
        </p:nvSpPr>
        <p:spPr bwMode="auto">
          <a:xfrm>
            <a:off x="4343400" y="4495800"/>
            <a:ext cx="792163" cy="396875"/>
          </a:xfrm>
          <a:prstGeom prst="rect">
            <a:avLst/>
          </a:prstGeom>
          <a:noFill/>
          <a:ln w="12700">
            <a:noFill/>
            <a:miter lim="800000"/>
            <a:headEnd/>
            <a:tailEnd/>
          </a:ln>
          <a:effectLst/>
        </p:spPr>
        <p:txBody>
          <a:bodyPr wrap="none">
            <a:spAutoFit/>
          </a:bodyPr>
          <a:lstStyle/>
          <a:p>
            <a:r>
              <a:rPr lang="en-US" sz="2000" b="1">
                <a:latin typeface="Arial" pitchFamily="34" charset="0"/>
              </a:rPr>
              <a:t>node</a:t>
            </a:r>
            <a:endParaRPr lang="en-US"/>
          </a:p>
        </p:txBody>
      </p:sp>
      <p:sp>
        <p:nvSpPr>
          <p:cNvPr id="42003" name="Oval 19"/>
          <p:cNvSpPr>
            <a:spLocks noChangeArrowheads="1"/>
          </p:cNvSpPr>
          <p:nvPr/>
        </p:nvSpPr>
        <p:spPr bwMode="auto">
          <a:xfrm>
            <a:off x="5791200" y="5334000"/>
            <a:ext cx="152400" cy="152400"/>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sp>
        <p:nvSpPr>
          <p:cNvPr id="20" name="TextBox 19"/>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04800"/>
            <a:ext cx="7772400" cy="4114800"/>
          </a:xfrm>
        </p:spPr>
        <p:txBody>
          <a:bodyPr/>
          <a:lstStyle/>
          <a:p>
            <a:pPr>
              <a:buNone/>
            </a:pPr>
            <a:r>
              <a:rPr lang="en-US" sz="2400" dirty="0" smtClean="0"/>
              <a:t>    </a:t>
            </a:r>
          </a:p>
          <a:p>
            <a:pPr>
              <a:buNone/>
            </a:pPr>
            <a:r>
              <a:rPr lang="en-US" sz="2400" dirty="0" err="1" smtClean="0"/>
              <a:t>int</a:t>
            </a:r>
            <a:r>
              <a:rPr lang="en-US" sz="2400" dirty="0" smtClean="0"/>
              <a:t> main()</a:t>
            </a:r>
          </a:p>
          <a:p>
            <a:pPr>
              <a:buNone/>
            </a:pPr>
            <a:r>
              <a:rPr lang="en-US" sz="2400" dirty="0" smtClean="0"/>
              <a:t>{</a:t>
            </a:r>
          </a:p>
          <a:p>
            <a:pPr>
              <a:buNone/>
            </a:pPr>
            <a:r>
              <a:rPr lang="en-US" sz="2400" dirty="0" smtClean="0"/>
              <a:t>    </a:t>
            </a:r>
            <a:r>
              <a:rPr lang="en-US" sz="2400" dirty="0" err="1" smtClean="0"/>
              <a:t>lqueue</a:t>
            </a:r>
            <a:r>
              <a:rPr lang="en-US" sz="2400" dirty="0" smtClean="0"/>
              <a:t> q;</a:t>
            </a:r>
          </a:p>
          <a:p>
            <a:pPr>
              <a:buNone/>
            </a:pPr>
            <a:r>
              <a:rPr lang="en-US" sz="2400" dirty="0" smtClean="0"/>
              <a:t>    </a:t>
            </a:r>
            <a:r>
              <a:rPr lang="en-US" sz="2400" dirty="0" err="1" smtClean="0"/>
              <a:t>q.add</a:t>
            </a:r>
            <a:r>
              <a:rPr lang="en-US" sz="2400" dirty="0" smtClean="0"/>
              <a:t>(11);</a:t>
            </a:r>
          </a:p>
          <a:p>
            <a:pPr>
              <a:buNone/>
            </a:pPr>
            <a:r>
              <a:rPr lang="en-US" sz="2400" dirty="0" smtClean="0"/>
              <a:t>    </a:t>
            </a:r>
            <a:r>
              <a:rPr lang="en-US" sz="2400" dirty="0" err="1" smtClean="0"/>
              <a:t>q.add</a:t>
            </a:r>
            <a:r>
              <a:rPr lang="en-US" sz="2400" dirty="0" smtClean="0"/>
              <a:t>(22);</a:t>
            </a:r>
          </a:p>
          <a:p>
            <a:pPr>
              <a:buNone/>
            </a:pPr>
            <a:r>
              <a:rPr lang="en-US" sz="2400" dirty="0" smtClean="0"/>
              <a:t>    </a:t>
            </a:r>
            <a:r>
              <a:rPr lang="en-US" sz="2400" dirty="0" err="1" smtClean="0"/>
              <a:t>q.add</a:t>
            </a:r>
            <a:r>
              <a:rPr lang="en-US" sz="2400" dirty="0" smtClean="0"/>
              <a:t>(33);</a:t>
            </a:r>
          </a:p>
          <a:p>
            <a:pPr>
              <a:buNone/>
            </a:pPr>
            <a:r>
              <a:rPr lang="en-US" sz="2400" dirty="0" smtClean="0"/>
              <a:t>    </a:t>
            </a:r>
            <a:r>
              <a:rPr lang="en-US" sz="2400" dirty="0" err="1" smtClean="0"/>
              <a:t>q.add</a:t>
            </a:r>
            <a:r>
              <a:rPr lang="en-US" sz="2400" dirty="0" smtClean="0"/>
              <a:t>(44);</a:t>
            </a:r>
          </a:p>
          <a:p>
            <a:pPr>
              <a:buNone/>
            </a:pPr>
            <a:r>
              <a:rPr lang="en-US" sz="2400" dirty="0" smtClean="0"/>
              <a:t>    </a:t>
            </a:r>
            <a:r>
              <a:rPr lang="en-US" sz="2400" dirty="0" err="1" smtClean="0"/>
              <a:t>q.add</a:t>
            </a:r>
            <a:r>
              <a:rPr lang="en-US" sz="2400" dirty="0" smtClean="0"/>
              <a:t>(55);</a:t>
            </a:r>
          </a:p>
          <a:p>
            <a:pPr>
              <a:buNone/>
            </a:pPr>
            <a:r>
              <a:rPr lang="en-US" sz="2400" dirty="0" smtClean="0"/>
              <a:t>    </a:t>
            </a:r>
            <a:r>
              <a:rPr lang="en-US" sz="2400" dirty="0" err="1" smtClean="0"/>
              <a:t>cout</a:t>
            </a:r>
            <a:r>
              <a:rPr lang="en-US" sz="2400" dirty="0" smtClean="0"/>
              <a:t>&lt;&lt;"\</a:t>
            </a:r>
            <a:r>
              <a:rPr lang="en-US" sz="2400" dirty="0" err="1" smtClean="0"/>
              <a:t>nItem</a:t>
            </a:r>
            <a:r>
              <a:rPr lang="en-US" sz="2400" dirty="0" smtClean="0"/>
              <a:t> Deleted = "&lt;&lt;q.del();</a:t>
            </a:r>
          </a:p>
          <a:p>
            <a:pPr>
              <a:buNone/>
            </a:pPr>
            <a:r>
              <a:rPr lang="en-US" sz="2400" dirty="0" smtClean="0"/>
              <a:t>    </a:t>
            </a:r>
            <a:r>
              <a:rPr lang="en-US" sz="2400" dirty="0" err="1" smtClean="0"/>
              <a:t>cout</a:t>
            </a:r>
            <a:r>
              <a:rPr lang="en-US" sz="2400" dirty="0" smtClean="0"/>
              <a:t>&lt;&lt;"\</a:t>
            </a:r>
            <a:r>
              <a:rPr lang="en-US" sz="2400" dirty="0" err="1" smtClean="0"/>
              <a:t>nItem</a:t>
            </a:r>
            <a:r>
              <a:rPr lang="en-US" sz="2400" dirty="0" smtClean="0"/>
              <a:t> Deleted = "&lt;&lt;q.del();</a:t>
            </a:r>
          </a:p>
          <a:p>
            <a:pPr>
              <a:buNone/>
            </a:pPr>
            <a:r>
              <a:rPr lang="en-US" sz="2400" dirty="0" smtClean="0"/>
              <a:t>    </a:t>
            </a:r>
            <a:r>
              <a:rPr lang="en-US" sz="2400" dirty="0" err="1" smtClean="0"/>
              <a:t>cout</a:t>
            </a:r>
            <a:r>
              <a:rPr lang="en-US" sz="2400" dirty="0" smtClean="0"/>
              <a:t>&lt;&lt;"\</a:t>
            </a:r>
            <a:r>
              <a:rPr lang="en-US" sz="2400" dirty="0" err="1" smtClean="0"/>
              <a:t>nItem</a:t>
            </a:r>
            <a:r>
              <a:rPr lang="en-US" sz="2400" dirty="0" smtClean="0"/>
              <a:t> Deleted = "&lt;&lt;q.del();</a:t>
            </a:r>
          </a:p>
          <a:p>
            <a:pPr>
              <a:buNone/>
            </a:pPr>
            <a:r>
              <a:rPr lang="en-US" sz="2400" dirty="0" smtClean="0"/>
              <a:t>    return 0;</a:t>
            </a:r>
          </a:p>
          <a:p>
            <a:pPr>
              <a:buNone/>
            </a:pPr>
            <a:r>
              <a:rPr lang="en-US" sz="2400" dirty="0" smtClean="0"/>
              <a:t>}</a:t>
            </a:r>
          </a:p>
          <a:p>
            <a:pPr>
              <a:buNone/>
            </a:pPr>
            <a:endParaRPr lang="en-US" sz="2400" dirty="0" smtClean="0"/>
          </a:p>
          <a:p>
            <a:pPr>
              <a:buNone/>
            </a:pPr>
            <a:endParaRPr lang="en-US" sz="2400" dirty="0" smtClean="0"/>
          </a:p>
          <a:p>
            <a:pPr>
              <a:buNone/>
            </a:pPr>
            <a:endParaRPr lang="en-US" sz="2400"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1143000"/>
          </a:xfrm>
        </p:spPr>
        <p:txBody>
          <a:bodyPr/>
          <a:lstStyle/>
          <a:p>
            <a:r>
              <a:rPr lang="en-US" sz="3200" b="1" dirty="0" smtClean="0"/>
              <a:t>STACKS USING LINKED LISTS</a:t>
            </a:r>
            <a:endParaRPr lang="en-US" sz="3200" dirty="0"/>
          </a:p>
        </p:txBody>
      </p:sp>
      <p:sp>
        <p:nvSpPr>
          <p:cNvPr id="3" name="Content Placeholder 2"/>
          <p:cNvSpPr>
            <a:spLocks noGrp="1"/>
          </p:cNvSpPr>
          <p:nvPr>
            <p:ph idx="1"/>
          </p:nvPr>
        </p:nvSpPr>
        <p:spPr>
          <a:xfrm>
            <a:off x="1219200" y="838200"/>
            <a:ext cx="3276600" cy="4114800"/>
          </a:xfrm>
        </p:spPr>
        <p:txBody>
          <a:bodyPr/>
          <a:lstStyle/>
          <a:p>
            <a:pPr>
              <a:buNone/>
            </a:pPr>
            <a:r>
              <a:rPr lang="en-US" sz="1600" dirty="0" smtClean="0"/>
              <a:t>#include &lt;</a:t>
            </a:r>
            <a:r>
              <a:rPr lang="en-US" sz="1600" dirty="0" err="1" smtClean="0"/>
              <a:t>iostream</a:t>
            </a:r>
            <a:r>
              <a:rPr lang="en-US" sz="1600" dirty="0" smtClean="0"/>
              <a:t>&gt;</a:t>
            </a:r>
          </a:p>
          <a:p>
            <a:pPr>
              <a:buNone/>
            </a:pPr>
            <a:endParaRPr lang="en-US" sz="1600" dirty="0" smtClean="0"/>
          </a:p>
          <a:p>
            <a:pPr>
              <a:buNone/>
            </a:pPr>
            <a:r>
              <a:rPr lang="en-US" sz="1600" dirty="0" smtClean="0"/>
              <a:t>using namespace std;</a:t>
            </a:r>
          </a:p>
          <a:p>
            <a:pPr>
              <a:buNone/>
            </a:pPr>
            <a:r>
              <a:rPr lang="en-US" sz="1600" dirty="0" smtClean="0"/>
              <a:t> </a:t>
            </a:r>
          </a:p>
          <a:p>
            <a:pPr>
              <a:buNone/>
            </a:pPr>
            <a:r>
              <a:rPr lang="en-US" sz="1600" dirty="0" err="1" smtClean="0"/>
              <a:t>struct</a:t>
            </a:r>
            <a:r>
              <a:rPr lang="en-US" sz="1600" dirty="0" smtClean="0"/>
              <a:t> node</a:t>
            </a:r>
          </a:p>
          <a:p>
            <a:pPr>
              <a:buNone/>
            </a:pPr>
            <a:r>
              <a:rPr lang="en-US" sz="1600" dirty="0" smtClean="0"/>
              <a:t>{</a:t>
            </a:r>
          </a:p>
          <a:p>
            <a:pPr>
              <a:buNone/>
            </a:pPr>
            <a:r>
              <a:rPr lang="en-US" sz="1600" dirty="0" smtClean="0"/>
              <a:t>   </a:t>
            </a:r>
            <a:r>
              <a:rPr lang="en-US" sz="1600" dirty="0" err="1" smtClean="0"/>
              <a:t>int</a:t>
            </a:r>
            <a:r>
              <a:rPr lang="en-US" sz="1600" dirty="0" smtClean="0"/>
              <a:t> data;</a:t>
            </a:r>
          </a:p>
          <a:p>
            <a:pPr>
              <a:buNone/>
            </a:pPr>
            <a:r>
              <a:rPr lang="en-US" sz="1600" dirty="0" smtClean="0"/>
              <a:t>   node *link;</a:t>
            </a:r>
          </a:p>
          <a:p>
            <a:pPr>
              <a:buNone/>
            </a:pPr>
            <a:r>
              <a:rPr lang="en-US" sz="1600" dirty="0" smtClean="0"/>
              <a:t>};</a:t>
            </a:r>
          </a:p>
          <a:p>
            <a:pPr>
              <a:buNone/>
            </a:pPr>
            <a:r>
              <a:rPr lang="en-US" sz="1600" dirty="0" smtClean="0"/>
              <a:t> </a:t>
            </a:r>
          </a:p>
          <a:p>
            <a:pPr>
              <a:buNone/>
            </a:pPr>
            <a:r>
              <a:rPr lang="en-US" sz="1600" dirty="0" smtClean="0"/>
              <a:t>class </a:t>
            </a:r>
            <a:r>
              <a:rPr lang="en-US" sz="1600" dirty="0" err="1" smtClean="0"/>
              <a:t>lstack</a:t>
            </a:r>
            <a:endParaRPr lang="en-US" sz="1600" dirty="0" smtClean="0"/>
          </a:p>
          <a:p>
            <a:pPr>
              <a:buNone/>
            </a:pPr>
            <a:r>
              <a:rPr lang="en-US" sz="1600" dirty="0" smtClean="0"/>
              <a:t>{</a:t>
            </a:r>
          </a:p>
          <a:p>
            <a:pPr>
              <a:buNone/>
            </a:pPr>
            <a:r>
              <a:rPr lang="en-US" sz="1600" dirty="0" smtClean="0"/>
              <a:t>      private:</a:t>
            </a:r>
          </a:p>
          <a:p>
            <a:pPr>
              <a:buNone/>
            </a:pPr>
            <a:r>
              <a:rPr lang="en-US" sz="1600" dirty="0" smtClean="0"/>
              <a:t>              node* top;</a:t>
            </a:r>
          </a:p>
          <a:p>
            <a:pPr>
              <a:buNone/>
            </a:pPr>
            <a:r>
              <a:rPr lang="en-US" sz="1600" dirty="0" smtClean="0"/>
              <a:t> </a:t>
            </a:r>
          </a:p>
          <a:p>
            <a:pPr>
              <a:buNone/>
            </a:pPr>
            <a:r>
              <a:rPr lang="en-US" sz="1600" dirty="0" smtClean="0"/>
              <a:t>      public:</a:t>
            </a:r>
          </a:p>
          <a:p>
            <a:pPr>
              <a:buNone/>
            </a:pPr>
            <a:r>
              <a:rPr lang="en-US" sz="1600" dirty="0" smtClean="0"/>
              <a:t>             </a:t>
            </a:r>
            <a:r>
              <a:rPr lang="en-US" sz="1600" dirty="0" err="1" smtClean="0"/>
              <a:t>lstack</a:t>
            </a:r>
            <a:r>
              <a:rPr lang="en-US" sz="1600" dirty="0" smtClean="0"/>
              <a:t>()</a:t>
            </a:r>
          </a:p>
          <a:p>
            <a:pPr>
              <a:buNone/>
            </a:pPr>
            <a:r>
              <a:rPr lang="en-US" sz="1600" dirty="0" smtClean="0"/>
              <a:t>             {</a:t>
            </a:r>
          </a:p>
          <a:p>
            <a:pPr>
              <a:buNone/>
            </a:pPr>
            <a:r>
              <a:rPr lang="en-US" sz="1600" dirty="0" smtClean="0"/>
              <a:t>                top=NULL;</a:t>
            </a:r>
          </a:p>
          <a:p>
            <a:pPr>
              <a:buNone/>
            </a:pPr>
            <a:r>
              <a:rPr lang="en-US" sz="1600" dirty="0" smtClean="0"/>
              <a:t>             }</a:t>
            </a:r>
          </a:p>
          <a:p>
            <a:pPr>
              <a:buNone/>
            </a:pPr>
            <a:r>
              <a:rPr lang="en-US" sz="1600" dirty="0" smtClean="0"/>
              <a:t>              </a:t>
            </a:r>
          </a:p>
          <a:p>
            <a:pPr>
              <a:buNone/>
            </a:pPr>
            <a:r>
              <a:rPr lang="en-US" sz="1600" dirty="0" smtClean="0"/>
              <a:t>            </a:t>
            </a:r>
            <a:endParaRPr lang="en-US" sz="1600" dirty="0"/>
          </a:p>
        </p:txBody>
      </p:sp>
      <p:sp>
        <p:nvSpPr>
          <p:cNvPr id="4" name="Content Placeholder 2"/>
          <p:cNvSpPr txBox="1">
            <a:spLocks/>
          </p:cNvSpPr>
          <p:nvPr/>
        </p:nvSpPr>
        <p:spPr bwMode="auto">
          <a:xfrm>
            <a:off x="5181600" y="1905000"/>
            <a:ext cx="396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void push(</a:t>
            </a:r>
            <a:r>
              <a:rPr kumimoji="0" lang="en-US" b="0" i="0" u="none" strike="noStrike" kern="0" cap="none" spc="0" normalizeH="0" baseline="0" noProof="0" dirty="0" err="1" smtClean="0">
                <a:ln>
                  <a:noFill/>
                </a:ln>
                <a:solidFill>
                  <a:schemeClr val="tx1"/>
                </a:solidFill>
                <a:effectLst/>
                <a:uLnTx/>
                <a:uFillTx/>
                <a:latin typeface="+mn-lt"/>
                <a:ea typeface="+mn-ea"/>
                <a:cs typeface="+mn-cs"/>
              </a:rPr>
              <a:t>int</a:t>
            </a:r>
            <a:r>
              <a:rPr kumimoji="0" lang="en-US" b="0" i="0" u="none" strike="noStrike" kern="0" cap="none" spc="0" normalizeH="0" baseline="0" noProof="0" dirty="0" smtClean="0">
                <a:ln>
                  <a:noFill/>
                </a:ln>
                <a:solidFill>
                  <a:schemeClr val="tx1"/>
                </a:solidFill>
                <a:effectLst/>
                <a:uLnTx/>
                <a:uFillTx/>
                <a:latin typeface="+mn-lt"/>
                <a:ea typeface="+mn-ea"/>
                <a:cs typeface="+mn-cs"/>
              </a:rPr>
              <a:t> n)</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node *</a:t>
            </a:r>
            <a:r>
              <a:rPr kumimoji="0" lang="en-US"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r>
              <a:rPr kumimoji="0" lang="en-US"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b="0" i="0" u="none" strike="noStrike" kern="0" cap="none" spc="0" normalizeH="0" baseline="0" noProof="0" dirty="0" smtClean="0">
                <a:ln>
                  <a:noFill/>
                </a:ln>
                <a:solidFill>
                  <a:schemeClr val="tx1"/>
                </a:solidFill>
                <a:effectLst/>
                <a:uLnTx/>
                <a:uFillTx/>
                <a:latin typeface="+mn-lt"/>
                <a:ea typeface="+mn-ea"/>
                <a:cs typeface="+mn-cs"/>
              </a:rPr>
              <a:t>=new node;</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if(</a:t>
            </a:r>
            <a:r>
              <a:rPr kumimoji="0" lang="en-US"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b="0" i="0" u="none" strike="noStrike" kern="0" cap="none" spc="0" normalizeH="0" baseline="0" noProof="0" dirty="0" smtClean="0">
                <a:ln>
                  <a:noFill/>
                </a:ln>
                <a:solidFill>
                  <a:schemeClr val="tx1"/>
                </a:solidFill>
                <a:effectLst/>
                <a:uLnTx/>
                <a:uFillTx/>
                <a:latin typeface="+mn-lt"/>
                <a:ea typeface="+mn-ea"/>
                <a:cs typeface="+mn-cs"/>
              </a:rPr>
              <a:t>==NULL)</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r>
              <a:rPr kumimoji="0" lang="en-US" b="0" i="0" u="none" strike="noStrike" kern="0" cap="none" spc="0" normalizeH="0" baseline="0" noProof="0" dirty="0" err="1" smtClean="0">
                <a:ln>
                  <a:noFill/>
                </a:ln>
                <a:solidFill>
                  <a:schemeClr val="tx1"/>
                </a:solidFill>
                <a:effectLst/>
                <a:uLnTx/>
                <a:uFillTx/>
                <a:latin typeface="+mn-lt"/>
                <a:ea typeface="+mn-ea"/>
                <a:cs typeface="+mn-cs"/>
              </a:rPr>
              <a:t>cout</a:t>
            </a:r>
            <a:r>
              <a:rPr kumimoji="0" lang="en-US" b="0" i="0" u="none" strike="noStrike" kern="0" cap="none" spc="0" normalizeH="0" baseline="0" noProof="0" dirty="0" smtClean="0">
                <a:ln>
                  <a:noFill/>
                </a:ln>
                <a:solidFill>
                  <a:schemeClr val="tx1"/>
                </a:solidFill>
                <a:effectLst/>
                <a:uLnTx/>
                <a:uFillTx/>
                <a:latin typeface="+mn-lt"/>
                <a:ea typeface="+mn-ea"/>
                <a:cs typeface="+mn-cs"/>
              </a:rPr>
              <a:t>&lt;&lt;"\</a:t>
            </a:r>
            <a:r>
              <a:rPr kumimoji="0" lang="en-US" b="0" i="0" u="none" strike="noStrike" kern="0" cap="none" spc="0" normalizeH="0" baseline="0" noProof="0" dirty="0" err="1" smtClean="0">
                <a:ln>
                  <a:noFill/>
                </a:ln>
                <a:solidFill>
                  <a:schemeClr val="tx1"/>
                </a:solidFill>
                <a:effectLst/>
                <a:uLnTx/>
                <a:uFillTx/>
                <a:latin typeface="+mn-lt"/>
                <a:ea typeface="+mn-ea"/>
                <a:cs typeface="+mn-cs"/>
              </a:rPr>
              <a:t>nSTACK</a:t>
            </a:r>
            <a:r>
              <a:rPr kumimoji="0" lang="en-US" b="0" i="0" u="none" strike="noStrike" kern="0" cap="none" spc="0" normalizeH="0" baseline="0" noProof="0" dirty="0" smtClean="0">
                <a:ln>
                  <a:noFill/>
                </a:ln>
                <a:solidFill>
                  <a:schemeClr val="tx1"/>
                </a:solidFill>
                <a:effectLst/>
                <a:uLnTx/>
                <a:uFillTx/>
                <a:latin typeface="+mn-lt"/>
                <a:ea typeface="+mn-ea"/>
                <a:cs typeface="+mn-cs"/>
              </a:rPr>
              <a:t> FULL";</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r>
              <a:rPr kumimoji="0" lang="en-US"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b="0" i="0" u="none" strike="noStrike" kern="0" cap="none" spc="0" normalizeH="0" baseline="0" noProof="0" dirty="0" smtClean="0">
                <a:ln>
                  <a:noFill/>
                </a:ln>
                <a:solidFill>
                  <a:schemeClr val="tx1"/>
                </a:solidFill>
                <a:effectLst/>
                <a:uLnTx/>
                <a:uFillTx/>
                <a:latin typeface="+mn-lt"/>
                <a:ea typeface="+mn-ea"/>
                <a:cs typeface="+mn-cs"/>
              </a:rPr>
              <a:t>-&gt;data=n;</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r>
              <a:rPr kumimoji="0" lang="en-US"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b="0" i="0" u="none" strike="noStrike" kern="0" cap="none" spc="0" normalizeH="0" baseline="0" noProof="0" dirty="0" smtClean="0">
                <a:ln>
                  <a:noFill/>
                </a:ln>
                <a:solidFill>
                  <a:schemeClr val="tx1"/>
                </a:solidFill>
                <a:effectLst/>
                <a:uLnTx/>
                <a:uFillTx/>
                <a:latin typeface="+mn-lt"/>
                <a:ea typeface="+mn-ea"/>
                <a:cs typeface="+mn-cs"/>
              </a:rPr>
              <a:t>-&gt;link=top;</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top=</a:t>
            </a:r>
            <a:r>
              <a:rPr kumimoji="0" lang="en-US"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           </a:t>
            </a:r>
            <a:endParaRPr kumimoji="0" lang="en-US" b="0" i="0" u="none" strike="noStrike" kern="0" cap="none" spc="0" normalizeH="0" baseline="0" noProof="0" dirty="0">
              <a:ln>
                <a:noFill/>
              </a:ln>
              <a:solidFill>
                <a:schemeClr val="tx1"/>
              </a:solidFill>
              <a:effectLst/>
              <a:uLnTx/>
              <a:uFillTx/>
              <a:latin typeface="+mn-lt"/>
              <a:ea typeface="+mn-ea"/>
              <a:cs typeface="+mn-cs"/>
            </a:endParaRP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4800600" cy="4114800"/>
          </a:xfrm>
        </p:spPr>
        <p:txBody>
          <a:bodyPr/>
          <a:lstStyle/>
          <a:p>
            <a:pPr lvl="0">
              <a:buNone/>
              <a:defRPr/>
            </a:pPr>
            <a:r>
              <a:rPr lang="en-US" sz="2000" dirty="0" smtClean="0"/>
              <a:t>  </a:t>
            </a:r>
            <a:r>
              <a:rPr lang="en-US" sz="2000" dirty="0" err="1" smtClean="0"/>
              <a:t>int</a:t>
            </a:r>
            <a:r>
              <a:rPr lang="en-US" sz="2000" dirty="0" smtClean="0"/>
              <a:t> pop()</a:t>
            </a:r>
          </a:p>
          <a:p>
            <a:pPr lvl="0">
              <a:buNone/>
              <a:defRPr/>
            </a:pPr>
            <a:r>
              <a:rPr lang="en-US" sz="2000" dirty="0" smtClean="0"/>
              <a:t>             {</a:t>
            </a:r>
          </a:p>
          <a:p>
            <a:pPr lvl="0">
              <a:buNone/>
              <a:defRPr/>
            </a:pPr>
            <a:r>
              <a:rPr lang="en-US" sz="2000" dirty="0" smtClean="0"/>
              <a:t>                if(top==NULL)</a:t>
            </a:r>
          </a:p>
          <a:p>
            <a:pPr lvl="0">
              <a:buNone/>
              <a:defRPr/>
            </a:pPr>
            <a:r>
              <a:rPr lang="en-US" sz="2000" dirty="0" smtClean="0"/>
              <a:t>                {</a:t>
            </a:r>
          </a:p>
          <a:p>
            <a:pPr lvl="0">
              <a:buNone/>
              <a:defRPr/>
            </a:pPr>
            <a:r>
              <a:rPr lang="en-US" sz="2000" dirty="0" smtClean="0"/>
              <a:t>                    </a:t>
            </a:r>
            <a:r>
              <a:rPr lang="en-US" sz="2000" dirty="0" err="1" smtClean="0"/>
              <a:t>cout</a:t>
            </a:r>
            <a:r>
              <a:rPr lang="en-US" sz="2000" dirty="0" smtClean="0"/>
              <a:t>&lt;&lt;"\</a:t>
            </a:r>
            <a:r>
              <a:rPr lang="en-US" sz="2000" dirty="0" err="1" smtClean="0"/>
              <a:t>nSTACK</a:t>
            </a:r>
            <a:r>
              <a:rPr lang="en-US" sz="2000" dirty="0" smtClean="0"/>
              <a:t> EMPTY";</a:t>
            </a:r>
          </a:p>
          <a:p>
            <a:pPr lvl="0">
              <a:buNone/>
              <a:defRPr/>
            </a:pPr>
            <a:r>
              <a:rPr lang="en-US" sz="2000" dirty="0" smtClean="0"/>
              <a:t>                    return NULL;</a:t>
            </a:r>
          </a:p>
          <a:p>
            <a:pPr lvl="0">
              <a:buNone/>
              <a:defRPr/>
            </a:pPr>
            <a:r>
              <a:rPr lang="en-US" sz="2000" dirty="0" smtClean="0"/>
              <a:t>                }</a:t>
            </a:r>
          </a:p>
          <a:p>
            <a:pPr lvl="0">
              <a:buNone/>
              <a:defRPr/>
            </a:pPr>
            <a:r>
              <a:rPr lang="en-US" sz="2000" dirty="0" smtClean="0"/>
              <a:t>                node *</a:t>
            </a:r>
            <a:r>
              <a:rPr lang="en-US" sz="2000" dirty="0" err="1" smtClean="0"/>
              <a:t>tmp</a:t>
            </a:r>
            <a:r>
              <a:rPr lang="en-US" sz="2000" dirty="0" smtClean="0"/>
              <a:t>;</a:t>
            </a:r>
          </a:p>
          <a:p>
            <a:pPr lvl="0">
              <a:buNone/>
              <a:defRPr/>
            </a:pPr>
            <a:r>
              <a:rPr lang="en-US" sz="2000" dirty="0" smtClean="0"/>
              <a:t>                </a:t>
            </a:r>
            <a:r>
              <a:rPr lang="en-US" sz="2000" dirty="0" err="1" smtClean="0"/>
              <a:t>int</a:t>
            </a:r>
            <a:r>
              <a:rPr lang="en-US" sz="2000" dirty="0" smtClean="0"/>
              <a:t> n;</a:t>
            </a:r>
          </a:p>
          <a:p>
            <a:pPr lvl="0">
              <a:buNone/>
              <a:defRPr/>
            </a:pPr>
            <a:r>
              <a:rPr lang="en-US" sz="2000" dirty="0" smtClean="0"/>
              <a:t>                </a:t>
            </a:r>
            <a:r>
              <a:rPr lang="en-US" sz="2000" dirty="0" err="1" smtClean="0"/>
              <a:t>tmp</a:t>
            </a:r>
            <a:r>
              <a:rPr lang="en-US" sz="2000" dirty="0" smtClean="0"/>
              <a:t>=top;</a:t>
            </a:r>
          </a:p>
          <a:p>
            <a:pPr lvl="0">
              <a:buNone/>
              <a:defRPr/>
            </a:pPr>
            <a:r>
              <a:rPr lang="en-US" sz="2000" dirty="0" smtClean="0"/>
              <a:t>                n=</a:t>
            </a:r>
            <a:r>
              <a:rPr lang="en-US" sz="2000" dirty="0" err="1" smtClean="0"/>
              <a:t>tmp</a:t>
            </a:r>
            <a:r>
              <a:rPr lang="en-US" sz="2000" dirty="0" smtClean="0"/>
              <a:t>-&gt;data;</a:t>
            </a:r>
          </a:p>
          <a:p>
            <a:pPr lvl="0">
              <a:buNone/>
              <a:defRPr/>
            </a:pPr>
            <a:r>
              <a:rPr lang="en-US" sz="2000" dirty="0" smtClean="0"/>
              <a:t>                top=top-&gt;link;</a:t>
            </a:r>
          </a:p>
          <a:p>
            <a:pPr lvl="0">
              <a:buNone/>
              <a:defRPr/>
            </a:pPr>
            <a:r>
              <a:rPr lang="en-US" sz="2000" dirty="0" smtClean="0"/>
              <a:t>                delete </a:t>
            </a:r>
            <a:r>
              <a:rPr lang="en-US" sz="2000" dirty="0" err="1" smtClean="0"/>
              <a:t>tmp</a:t>
            </a:r>
            <a:r>
              <a:rPr lang="en-US" sz="2000" dirty="0" smtClean="0"/>
              <a:t>;</a:t>
            </a:r>
          </a:p>
          <a:p>
            <a:pPr lvl="0">
              <a:buNone/>
              <a:defRPr/>
            </a:pPr>
            <a:r>
              <a:rPr lang="en-US" sz="2000" dirty="0" smtClean="0"/>
              <a:t>                return n;</a:t>
            </a:r>
          </a:p>
          <a:p>
            <a:pPr lvl="0">
              <a:buNone/>
              <a:defRPr/>
            </a:pPr>
            <a:r>
              <a:rPr lang="en-US" sz="2000" dirty="0" smtClean="0"/>
              <a:t>             }</a:t>
            </a:r>
          </a:p>
          <a:p>
            <a:pPr lvl="0">
              <a:buNone/>
              <a:defRPr/>
            </a:pPr>
            <a:r>
              <a:rPr lang="en-US" sz="2000" dirty="0" smtClean="0"/>
              <a:t> </a:t>
            </a:r>
          </a:p>
          <a:p>
            <a:pPr lvl="0">
              <a:buNone/>
              <a:defRPr/>
            </a:pPr>
            <a:r>
              <a:rPr lang="en-US" sz="2000" dirty="0" smtClean="0"/>
              <a:t>            </a:t>
            </a:r>
            <a:endParaRPr lang="en-US" sz="2000" dirty="0"/>
          </a:p>
        </p:txBody>
      </p:sp>
      <p:sp>
        <p:nvSpPr>
          <p:cNvPr id="4" name="Content Placeholder 2"/>
          <p:cNvSpPr txBox="1">
            <a:spLocks/>
          </p:cNvSpPr>
          <p:nvPr/>
        </p:nvSpPr>
        <p:spPr bwMode="auto">
          <a:xfrm>
            <a:off x="5867400" y="1219200"/>
            <a:ext cx="32766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a:t>
            </a:r>
            <a:r>
              <a:rPr kumimoji="0" lang="en-US" sz="2000" b="0" i="0" u="none" strike="noStrike" kern="0" cap="none" spc="0" normalizeH="0" baseline="0" noProof="0" dirty="0" err="1" smtClean="0">
                <a:ln>
                  <a:noFill/>
                </a:ln>
                <a:solidFill>
                  <a:schemeClr val="tx1"/>
                </a:solidFill>
                <a:effectLst/>
                <a:uLnTx/>
                <a:uFillTx/>
                <a:latin typeface="+mn-lt"/>
                <a:ea typeface="+mn-ea"/>
                <a:cs typeface="+mn-cs"/>
              </a:rPr>
              <a:t>lstack</a:t>
            </a:r>
            <a:r>
              <a:rPr kumimoji="0" lang="en-US" sz="20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if(top==NULL)</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return;</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node *</a:t>
            </a:r>
            <a:r>
              <a:rPr kumimoji="0" lang="en-US" sz="20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20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while(top!=NULL)</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a:t>
            </a:r>
            <a:r>
              <a:rPr kumimoji="0" lang="en-US" sz="20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2000" b="0" i="0" u="none" strike="noStrike" kern="0" cap="none" spc="0" normalizeH="0" baseline="0" noProof="0" dirty="0" smtClean="0">
                <a:ln>
                  <a:noFill/>
                </a:ln>
                <a:solidFill>
                  <a:schemeClr val="tx1"/>
                </a:solidFill>
                <a:effectLst/>
                <a:uLnTx/>
                <a:uFillTx/>
                <a:latin typeface="+mn-lt"/>
                <a:ea typeface="+mn-ea"/>
                <a:cs typeface="+mn-cs"/>
              </a:rPr>
              <a:t>=top;</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top=top-&gt;link;</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delete </a:t>
            </a:r>
            <a:r>
              <a:rPr kumimoji="0" lang="en-US" sz="2000" b="0" i="0" u="none" strike="noStrike" kern="0" cap="none" spc="0" normalizeH="0" baseline="0" noProof="0" dirty="0" err="1" smtClean="0">
                <a:ln>
                  <a:noFill/>
                </a:ln>
                <a:solidFill>
                  <a:schemeClr val="tx1"/>
                </a:solidFill>
                <a:effectLst/>
                <a:uLnTx/>
                <a:uFillTx/>
                <a:latin typeface="+mn-lt"/>
                <a:ea typeface="+mn-ea"/>
                <a:cs typeface="+mn-cs"/>
              </a:rPr>
              <a:t>tmp</a:t>
            </a:r>
            <a:r>
              <a:rPr kumimoji="0" lang="en-US" sz="20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a:t>
            </a:r>
          </a:p>
        </p:txBody>
      </p:sp>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81000"/>
            <a:ext cx="7772400" cy="4114800"/>
          </a:xfrm>
        </p:spPr>
        <p:txBody>
          <a:bodyPr/>
          <a:lstStyle/>
          <a:p>
            <a:pPr lvl="0">
              <a:buNone/>
              <a:defRPr/>
            </a:pPr>
            <a:r>
              <a:rPr lang="en-US" sz="2000" dirty="0" err="1" smtClean="0"/>
              <a:t>int</a:t>
            </a:r>
            <a:r>
              <a:rPr lang="en-US" sz="2000" dirty="0" smtClean="0"/>
              <a:t> main()</a:t>
            </a:r>
          </a:p>
          <a:p>
            <a:pPr lvl="0">
              <a:buNone/>
              <a:defRPr/>
            </a:pPr>
            <a:r>
              <a:rPr lang="en-US" sz="2000" dirty="0" smtClean="0"/>
              <a:t>{</a:t>
            </a:r>
          </a:p>
          <a:p>
            <a:pPr lvl="0">
              <a:buNone/>
              <a:defRPr/>
            </a:pPr>
            <a:r>
              <a:rPr lang="en-US" sz="2000" dirty="0" smtClean="0"/>
              <a:t>    </a:t>
            </a:r>
            <a:r>
              <a:rPr lang="en-US" sz="2000" dirty="0" err="1" smtClean="0"/>
              <a:t>lstack</a:t>
            </a:r>
            <a:r>
              <a:rPr lang="en-US" sz="2000" dirty="0" smtClean="0"/>
              <a:t> s;</a:t>
            </a:r>
          </a:p>
          <a:p>
            <a:pPr lvl="0">
              <a:buNone/>
              <a:defRPr/>
            </a:pPr>
            <a:r>
              <a:rPr lang="en-US" sz="2000" dirty="0" smtClean="0"/>
              <a:t>    </a:t>
            </a:r>
            <a:r>
              <a:rPr lang="en-US" sz="2000" dirty="0" err="1" smtClean="0"/>
              <a:t>s.push</a:t>
            </a:r>
            <a:r>
              <a:rPr lang="en-US" sz="2000" dirty="0" smtClean="0"/>
              <a:t>(11);</a:t>
            </a:r>
          </a:p>
          <a:p>
            <a:pPr lvl="0">
              <a:buNone/>
              <a:defRPr/>
            </a:pPr>
            <a:r>
              <a:rPr lang="en-US" sz="2000" dirty="0" smtClean="0"/>
              <a:t>    </a:t>
            </a:r>
            <a:r>
              <a:rPr lang="en-US" sz="2000" dirty="0" err="1" smtClean="0"/>
              <a:t>s.push</a:t>
            </a:r>
            <a:r>
              <a:rPr lang="en-US" sz="2000" dirty="0" smtClean="0"/>
              <a:t>(101);</a:t>
            </a:r>
          </a:p>
          <a:p>
            <a:pPr lvl="0">
              <a:buNone/>
              <a:defRPr/>
            </a:pPr>
            <a:r>
              <a:rPr lang="en-US" sz="2000" dirty="0" smtClean="0"/>
              <a:t>    </a:t>
            </a:r>
            <a:r>
              <a:rPr lang="en-US" sz="2000" dirty="0" err="1" smtClean="0"/>
              <a:t>s.push</a:t>
            </a:r>
            <a:r>
              <a:rPr lang="en-US" sz="2000" dirty="0" smtClean="0"/>
              <a:t>(99);</a:t>
            </a:r>
          </a:p>
          <a:p>
            <a:pPr lvl="0">
              <a:buNone/>
              <a:defRPr/>
            </a:pPr>
            <a:r>
              <a:rPr lang="en-US" sz="2000" dirty="0" smtClean="0"/>
              <a:t>    </a:t>
            </a:r>
            <a:r>
              <a:rPr lang="en-US" sz="2000" dirty="0" err="1" smtClean="0"/>
              <a:t>s.push</a:t>
            </a:r>
            <a:r>
              <a:rPr lang="en-US" sz="2000" dirty="0" smtClean="0"/>
              <a:t>(78);</a:t>
            </a:r>
          </a:p>
          <a:p>
            <a:pPr lvl="0">
              <a:buNone/>
              <a:defRPr/>
            </a:pPr>
            <a:r>
              <a:rPr lang="en-US" sz="2000" dirty="0" smtClean="0"/>
              <a:t>    </a:t>
            </a:r>
            <a:r>
              <a:rPr lang="en-US" sz="2000" dirty="0" err="1" smtClean="0"/>
              <a:t>cout</a:t>
            </a:r>
            <a:r>
              <a:rPr lang="en-US" sz="2000" dirty="0" smtClean="0"/>
              <a:t>&lt;&lt;"Item Popped = "&lt;&lt;s.pop()&lt;&lt;</a:t>
            </a:r>
            <a:r>
              <a:rPr lang="en-US" sz="2000" dirty="0" err="1" smtClean="0"/>
              <a:t>endl</a:t>
            </a:r>
            <a:r>
              <a:rPr lang="en-US" sz="2000" dirty="0" smtClean="0"/>
              <a:t>;</a:t>
            </a:r>
          </a:p>
          <a:p>
            <a:pPr lvl="0">
              <a:buNone/>
              <a:defRPr/>
            </a:pPr>
            <a:r>
              <a:rPr lang="en-US" sz="2000" dirty="0" smtClean="0"/>
              <a:t>    </a:t>
            </a:r>
            <a:r>
              <a:rPr lang="en-US" sz="2000" dirty="0" err="1" smtClean="0"/>
              <a:t>cout</a:t>
            </a:r>
            <a:r>
              <a:rPr lang="en-US" sz="2000" dirty="0" smtClean="0"/>
              <a:t>&lt;&lt;"Item Popped = "&lt;&lt;s.pop()&lt;&lt;</a:t>
            </a:r>
            <a:r>
              <a:rPr lang="en-US" sz="2000" dirty="0" err="1" smtClean="0"/>
              <a:t>endl</a:t>
            </a:r>
            <a:r>
              <a:rPr lang="en-US" sz="2000" dirty="0" smtClean="0"/>
              <a:t>;</a:t>
            </a:r>
          </a:p>
          <a:p>
            <a:pPr lvl="0">
              <a:buNone/>
              <a:defRPr/>
            </a:pPr>
            <a:r>
              <a:rPr lang="en-US" sz="2000" dirty="0" smtClean="0"/>
              <a:t>    </a:t>
            </a:r>
            <a:r>
              <a:rPr lang="en-US" sz="2000" dirty="0" err="1" smtClean="0"/>
              <a:t>cout</a:t>
            </a:r>
            <a:r>
              <a:rPr lang="en-US" sz="2000" dirty="0" smtClean="0"/>
              <a:t>&lt;&lt;"Item Popped = "&lt;&lt;s.pop()&lt;&lt;</a:t>
            </a:r>
            <a:r>
              <a:rPr lang="en-US" sz="2000" dirty="0" err="1" smtClean="0"/>
              <a:t>endl</a:t>
            </a:r>
            <a:r>
              <a:rPr lang="en-US" sz="2000" dirty="0" smtClean="0"/>
              <a:t>;</a:t>
            </a:r>
          </a:p>
          <a:p>
            <a:pPr lvl="0">
              <a:buNone/>
              <a:defRPr/>
            </a:pPr>
            <a:r>
              <a:rPr lang="en-US" sz="2000" dirty="0" smtClean="0"/>
              <a:t>    return 0;</a:t>
            </a:r>
          </a:p>
          <a:p>
            <a:pPr lvl="0">
              <a:buNone/>
              <a:defRPr/>
            </a:pPr>
            <a:r>
              <a:rPr lang="en-US" sz="2000" dirty="0" smtClean="0"/>
              <a:t>}</a:t>
            </a:r>
          </a:p>
          <a:p>
            <a:pPr lvl="0">
              <a:buNone/>
              <a:defRPr/>
            </a:pPr>
            <a:endParaRPr lang="en-US" sz="2000" dirty="0" smtClean="0"/>
          </a:p>
          <a:p>
            <a:pPr>
              <a:buNone/>
            </a:pPr>
            <a:endParaRPr lang="en-US" sz="2000"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10E118D-F3C2-441E-BDE9-0CEEF3B674D3}" type="slidenum">
              <a:rPr lang="en-US"/>
              <a:pPr/>
              <a:t>64</a:t>
            </a:fld>
            <a:endParaRPr lang="en-US"/>
          </a:p>
        </p:txBody>
      </p:sp>
      <p:sp>
        <p:nvSpPr>
          <p:cNvPr id="456706" name="Rectangle 2"/>
          <p:cNvSpPr>
            <a:spLocks noGrp="1" noChangeArrowheads="1"/>
          </p:cNvSpPr>
          <p:nvPr>
            <p:ph type="title"/>
          </p:nvPr>
        </p:nvSpPr>
        <p:spPr>
          <a:xfrm>
            <a:off x="1371600" y="0"/>
            <a:ext cx="7772400" cy="1143000"/>
          </a:xfrm>
        </p:spPr>
        <p:txBody>
          <a:bodyPr/>
          <a:lstStyle/>
          <a:p>
            <a:r>
              <a:rPr lang="en-US" dirty="0"/>
              <a:t>Double-Ended Queue</a:t>
            </a:r>
            <a:endParaRPr lang="en-US" dirty="0">
              <a:solidFill>
                <a:srgbClr val="000000"/>
              </a:solidFill>
              <a:latin typeface="Times New Roman" charset="0"/>
            </a:endParaRPr>
          </a:p>
        </p:txBody>
      </p:sp>
      <p:sp>
        <p:nvSpPr>
          <p:cNvPr id="456707" name="Rectangle 3"/>
          <p:cNvSpPr>
            <a:spLocks noGrp="1" noChangeArrowheads="1"/>
          </p:cNvSpPr>
          <p:nvPr>
            <p:ph type="body" idx="1"/>
          </p:nvPr>
        </p:nvSpPr>
        <p:spPr>
          <a:xfrm>
            <a:off x="838200" y="1066800"/>
            <a:ext cx="8547100" cy="4494212"/>
          </a:xfrm>
        </p:spPr>
        <p:txBody>
          <a:bodyPr/>
          <a:lstStyle/>
          <a:p>
            <a:pPr>
              <a:lnSpc>
                <a:spcPct val="90000"/>
              </a:lnSpc>
            </a:pPr>
            <a:r>
              <a:rPr lang="en-US" sz="2800" b="1" dirty="0"/>
              <a:t>A double-ended queue</a:t>
            </a:r>
            <a:r>
              <a:rPr lang="en-US" sz="2800" dirty="0"/>
              <a:t>, or </a:t>
            </a:r>
            <a:r>
              <a:rPr lang="en-US" sz="2800" b="1" dirty="0" err="1"/>
              <a:t>deque</a:t>
            </a:r>
            <a:r>
              <a:rPr lang="en-US" sz="2800" dirty="0"/>
              <a:t>, supports insertion</a:t>
            </a:r>
            <a:r>
              <a:rPr lang="da-DK" sz="2800" dirty="0"/>
              <a:t> an</a:t>
            </a:r>
            <a:r>
              <a:rPr lang="en-US" sz="2800" dirty="0"/>
              <a:t>d deletion from the front and </a:t>
            </a:r>
            <a:r>
              <a:rPr lang="en-US" sz="2800" dirty="0" smtClean="0"/>
              <a:t>back</a:t>
            </a:r>
          </a:p>
          <a:p>
            <a:pPr>
              <a:lnSpc>
                <a:spcPct val="90000"/>
              </a:lnSpc>
            </a:pPr>
            <a:endParaRPr lang="en-US" sz="1200" dirty="0"/>
          </a:p>
          <a:p>
            <a:pPr>
              <a:lnSpc>
                <a:spcPct val="90000"/>
              </a:lnSpc>
            </a:pPr>
            <a:r>
              <a:rPr lang="en-US" sz="2800" dirty="0"/>
              <a:t>The </a:t>
            </a:r>
            <a:r>
              <a:rPr lang="en-US" sz="2800" dirty="0" err="1"/>
              <a:t>deque</a:t>
            </a:r>
            <a:r>
              <a:rPr lang="en-US" sz="2800" dirty="0"/>
              <a:t> supports six fundamental </a:t>
            </a:r>
            <a:r>
              <a:rPr lang="en-US" sz="2800" dirty="0" smtClean="0"/>
              <a:t>methods</a:t>
            </a:r>
          </a:p>
          <a:p>
            <a:pPr>
              <a:lnSpc>
                <a:spcPct val="90000"/>
              </a:lnSpc>
            </a:pPr>
            <a:endParaRPr lang="en-US" sz="1400" dirty="0">
              <a:solidFill>
                <a:srgbClr val="000000"/>
              </a:solidFill>
            </a:endParaRPr>
          </a:p>
          <a:p>
            <a:pPr lvl="1">
              <a:lnSpc>
                <a:spcPct val="90000"/>
              </a:lnSpc>
            </a:pPr>
            <a:r>
              <a:rPr lang="en-US" sz="2400" b="1" dirty="0" err="1" smtClean="0"/>
              <a:t>InsertFirst</a:t>
            </a:r>
            <a:r>
              <a:rPr lang="en-US" sz="2400" b="1" dirty="0" smtClean="0"/>
              <a:t>  </a:t>
            </a:r>
            <a:r>
              <a:rPr lang="en-US" sz="2400" b="1" dirty="0" smtClean="0">
                <a:solidFill>
                  <a:srgbClr val="000000"/>
                </a:solidFill>
              </a:rPr>
              <a:t>:</a:t>
            </a:r>
            <a:r>
              <a:rPr lang="en-US" sz="2400" i="1" dirty="0" smtClean="0">
                <a:solidFill>
                  <a:srgbClr val="000000"/>
                </a:solidFill>
              </a:rPr>
              <a:t>ADT </a:t>
            </a:r>
            <a:r>
              <a:rPr lang="en-US" sz="2400" i="1" dirty="0">
                <a:solidFill>
                  <a:srgbClr val="000000"/>
                </a:solidFill>
              </a:rPr>
              <a:t>-</a:t>
            </a:r>
            <a:r>
              <a:rPr lang="en-US" sz="2400" dirty="0">
                <a:solidFill>
                  <a:srgbClr val="000000"/>
                </a:solidFill>
              </a:rPr>
              <a:t> Inserts </a:t>
            </a:r>
            <a:r>
              <a:rPr lang="en-US" sz="2400" i="1" dirty="0">
                <a:solidFill>
                  <a:srgbClr val="000000"/>
                </a:solidFill>
              </a:rPr>
              <a:t>e</a:t>
            </a:r>
            <a:r>
              <a:rPr lang="en-US" sz="2400" dirty="0">
                <a:solidFill>
                  <a:srgbClr val="000000"/>
                </a:solidFill>
              </a:rPr>
              <a:t> at the </a:t>
            </a:r>
            <a:r>
              <a:rPr lang="da-DK" sz="2400" dirty="0">
                <a:solidFill>
                  <a:srgbClr val="000000"/>
                </a:solidFill>
              </a:rPr>
              <a:t>b</a:t>
            </a:r>
            <a:r>
              <a:rPr lang="en-US" sz="2400" dirty="0" err="1">
                <a:solidFill>
                  <a:srgbClr val="000000"/>
                </a:solidFill>
              </a:rPr>
              <a:t>eginning</a:t>
            </a:r>
            <a:r>
              <a:rPr lang="en-US" sz="2400" dirty="0">
                <a:solidFill>
                  <a:srgbClr val="000000"/>
                </a:solidFill>
              </a:rPr>
              <a:t> of </a:t>
            </a:r>
            <a:r>
              <a:rPr lang="en-US" sz="2400" dirty="0" err="1">
                <a:solidFill>
                  <a:srgbClr val="000000"/>
                </a:solidFill>
              </a:rPr>
              <a:t>deque</a:t>
            </a:r>
            <a:endParaRPr lang="en-US" sz="2400" dirty="0">
              <a:solidFill>
                <a:srgbClr val="000000"/>
              </a:solidFill>
            </a:endParaRPr>
          </a:p>
          <a:p>
            <a:pPr lvl="1">
              <a:lnSpc>
                <a:spcPct val="90000"/>
              </a:lnSpc>
            </a:pPr>
            <a:r>
              <a:rPr lang="en-US" sz="2400" b="1" dirty="0" err="1" smtClean="0"/>
              <a:t>InsertLast</a:t>
            </a:r>
            <a:r>
              <a:rPr lang="en-US" sz="2400" b="1" dirty="0" smtClean="0"/>
              <a:t>  </a:t>
            </a:r>
            <a:r>
              <a:rPr lang="en-US" sz="2400" b="1" dirty="0" smtClean="0">
                <a:solidFill>
                  <a:srgbClr val="000000"/>
                </a:solidFill>
              </a:rPr>
              <a:t>:</a:t>
            </a:r>
            <a:r>
              <a:rPr lang="en-US" sz="2400" i="1" dirty="0" smtClean="0">
                <a:solidFill>
                  <a:srgbClr val="000000"/>
                </a:solidFill>
              </a:rPr>
              <a:t>ADT </a:t>
            </a:r>
            <a:r>
              <a:rPr lang="en-US" sz="2400" dirty="0"/>
              <a:t>- </a:t>
            </a:r>
            <a:r>
              <a:rPr lang="en-US" sz="2400" dirty="0">
                <a:solidFill>
                  <a:srgbClr val="000000"/>
                </a:solidFill>
              </a:rPr>
              <a:t>Inserts </a:t>
            </a:r>
            <a:r>
              <a:rPr lang="en-US" sz="2400" i="1" dirty="0">
                <a:solidFill>
                  <a:srgbClr val="000000"/>
                </a:solidFill>
              </a:rPr>
              <a:t>e</a:t>
            </a:r>
            <a:r>
              <a:rPr lang="en-US" sz="2400" dirty="0">
                <a:solidFill>
                  <a:srgbClr val="000000"/>
                </a:solidFill>
              </a:rPr>
              <a:t> at end of </a:t>
            </a:r>
            <a:r>
              <a:rPr lang="en-US" sz="2400" dirty="0" err="1">
                <a:solidFill>
                  <a:srgbClr val="000000"/>
                </a:solidFill>
              </a:rPr>
              <a:t>deque</a:t>
            </a:r>
            <a:endParaRPr lang="en-US" sz="2400" dirty="0">
              <a:solidFill>
                <a:srgbClr val="000000"/>
              </a:solidFill>
            </a:endParaRPr>
          </a:p>
          <a:p>
            <a:pPr lvl="1">
              <a:lnSpc>
                <a:spcPct val="90000"/>
              </a:lnSpc>
            </a:pPr>
            <a:r>
              <a:rPr lang="en-US" sz="2400" b="1" dirty="0" err="1" smtClean="0"/>
              <a:t>RemoveFirst</a:t>
            </a:r>
            <a:r>
              <a:rPr lang="en-US" sz="2400" b="1" dirty="0" smtClean="0"/>
              <a:t> </a:t>
            </a:r>
            <a:r>
              <a:rPr lang="en-US" sz="2400" b="1" dirty="0" smtClean="0">
                <a:solidFill>
                  <a:srgbClr val="000000"/>
                </a:solidFill>
              </a:rPr>
              <a:t>:</a:t>
            </a:r>
            <a:r>
              <a:rPr lang="en-US" sz="2400" i="1" dirty="0" smtClean="0">
                <a:solidFill>
                  <a:srgbClr val="000000"/>
                </a:solidFill>
              </a:rPr>
              <a:t>ADT</a:t>
            </a:r>
            <a:r>
              <a:rPr lang="en-US" sz="2400" dirty="0" smtClean="0">
                <a:solidFill>
                  <a:srgbClr val="000000"/>
                </a:solidFill>
              </a:rPr>
              <a:t> </a:t>
            </a:r>
            <a:r>
              <a:rPr lang="en-US" sz="2400" dirty="0">
                <a:solidFill>
                  <a:srgbClr val="000000"/>
                </a:solidFill>
              </a:rPr>
              <a:t>– Removes the first element</a:t>
            </a:r>
          </a:p>
          <a:p>
            <a:pPr lvl="1">
              <a:lnSpc>
                <a:spcPct val="90000"/>
              </a:lnSpc>
            </a:pPr>
            <a:r>
              <a:rPr lang="en-US" sz="2400" b="1" dirty="0" err="1" smtClean="0"/>
              <a:t>RemoveLast</a:t>
            </a:r>
            <a:r>
              <a:rPr lang="en-US" sz="2400" b="1" dirty="0" smtClean="0"/>
              <a:t> </a:t>
            </a:r>
            <a:r>
              <a:rPr lang="en-US" sz="2400" b="1" dirty="0" smtClean="0">
                <a:solidFill>
                  <a:srgbClr val="000000"/>
                </a:solidFill>
              </a:rPr>
              <a:t>:</a:t>
            </a:r>
            <a:r>
              <a:rPr lang="en-US" sz="2400" i="1" dirty="0" smtClean="0">
                <a:solidFill>
                  <a:srgbClr val="000000"/>
                </a:solidFill>
              </a:rPr>
              <a:t>ADT</a:t>
            </a:r>
            <a:r>
              <a:rPr lang="en-US" sz="2400" dirty="0" smtClean="0">
                <a:solidFill>
                  <a:srgbClr val="000000"/>
                </a:solidFill>
              </a:rPr>
              <a:t> </a:t>
            </a:r>
            <a:r>
              <a:rPr lang="en-US" sz="2400" dirty="0">
                <a:solidFill>
                  <a:srgbClr val="000000"/>
                </a:solidFill>
              </a:rPr>
              <a:t>– Removes the last element</a:t>
            </a:r>
          </a:p>
          <a:p>
            <a:pPr lvl="1">
              <a:lnSpc>
                <a:spcPct val="90000"/>
              </a:lnSpc>
            </a:pPr>
            <a:r>
              <a:rPr lang="en-US" sz="2400" b="1" dirty="0" smtClean="0"/>
              <a:t>First  </a:t>
            </a:r>
            <a:r>
              <a:rPr lang="en-US" sz="2400" b="1" dirty="0" smtClean="0">
                <a:solidFill>
                  <a:srgbClr val="000000"/>
                </a:solidFill>
              </a:rPr>
              <a:t>:</a:t>
            </a:r>
            <a:r>
              <a:rPr lang="en-US" sz="2400" i="1" dirty="0" smtClean="0">
                <a:solidFill>
                  <a:srgbClr val="000000"/>
                </a:solidFill>
              </a:rPr>
              <a:t>element </a:t>
            </a:r>
            <a:r>
              <a:rPr lang="en-US" sz="2400" dirty="0">
                <a:solidFill>
                  <a:srgbClr val="000000"/>
                </a:solidFill>
              </a:rPr>
              <a:t>and </a:t>
            </a:r>
            <a:r>
              <a:rPr lang="en-US" sz="2400" b="1" dirty="0" smtClean="0"/>
              <a:t>Last </a:t>
            </a:r>
            <a:r>
              <a:rPr lang="en-US" sz="2400" b="1" dirty="0" smtClean="0">
                <a:solidFill>
                  <a:srgbClr val="000000"/>
                </a:solidFill>
              </a:rPr>
              <a:t>:</a:t>
            </a:r>
            <a:r>
              <a:rPr lang="en-US" sz="2400" i="1" dirty="0" smtClean="0">
                <a:solidFill>
                  <a:srgbClr val="000000"/>
                </a:solidFill>
              </a:rPr>
              <a:t>element </a:t>
            </a:r>
            <a:r>
              <a:rPr lang="en-US" sz="2400" i="1" dirty="0">
                <a:solidFill>
                  <a:srgbClr val="000000"/>
                </a:solidFill>
              </a:rPr>
              <a:t>– </a:t>
            </a:r>
            <a:r>
              <a:rPr lang="en-US" sz="2400" dirty="0">
                <a:solidFill>
                  <a:srgbClr val="000000"/>
                </a:solidFill>
              </a:rPr>
              <a:t>Returns the first and the last elements</a:t>
            </a:r>
            <a:endParaRPr lang="en-US" sz="2400" i="1" dirty="0">
              <a:solidFill>
                <a:srgbClr val="000000"/>
              </a:solidFill>
            </a:endParaRPr>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5"/>
          <p:cNvSpPr>
            <a:spLocks noGrp="1"/>
          </p:cNvSpPr>
          <p:nvPr>
            <p:ph type="sldNum" sz="quarter" idx="12"/>
          </p:nvPr>
        </p:nvSpPr>
        <p:spPr/>
        <p:txBody>
          <a:bodyPr/>
          <a:lstStyle/>
          <a:p>
            <a:fld id="{8BA83D88-8BCB-4A69-9811-0F50D8B8B432}" type="slidenum">
              <a:rPr lang="en-US"/>
              <a:pPr/>
              <a:t>65</a:t>
            </a:fld>
            <a:endParaRPr lang="en-US"/>
          </a:p>
        </p:txBody>
      </p:sp>
      <p:sp>
        <p:nvSpPr>
          <p:cNvPr id="458754" name="Rectangle 2"/>
          <p:cNvSpPr>
            <a:spLocks noGrp="1" noChangeArrowheads="1"/>
          </p:cNvSpPr>
          <p:nvPr>
            <p:ph type="title"/>
          </p:nvPr>
        </p:nvSpPr>
        <p:spPr>
          <a:xfrm>
            <a:off x="1371600" y="0"/>
            <a:ext cx="7772400" cy="1143000"/>
          </a:xfrm>
        </p:spPr>
        <p:txBody>
          <a:bodyPr/>
          <a:lstStyle/>
          <a:p>
            <a:r>
              <a:rPr lang="en-US" b="1" dirty="0"/>
              <a:t>Stacks with </a:t>
            </a:r>
            <a:r>
              <a:rPr lang="en-US" b="1" dirty="0" err="1"/>
              <a:t>Deques</a:t>
            </a:r>
            <a:endParaRPr lang="en-US" dirty="0"/>
          </a:p>
        </p:txBody>
      </p:sp>
      <p:sp>
        <p:nvSpPr>
          <p:cNvPr id="458755" name="Rectangle 3"/>
          <p:cNvSpPr>
            <a:spLocks noGrp="1" noChangeArrowheads="1"/>
          </p:cNvSpPr>
          <p:nvPr>
            <p:ph type="body" idx="1"/>
          </p:nvPr>
        </p:nvSpPr>
        <p:spPr>
          <a:xfrm>
            <a:off x="1143000" y="1219200"/>
            <a:ext cx="7772400" cy="4114800"/>
          </a:xfrm>
        </p:spPr>
        <p:txBody>
          <a:bodyPr/>
          <a:lstStyle/>
          <a:p>
            <a:r>
              <a:rPr lang="en-US" dirty="0"/>
              <a:t>Implementing ADTs using implementations of other ADTs as building blocks</a:t>
            </a:r>
          </a:p>
        </p:txBody>
      </p:sp>
      <p:graphicFrame>
        <p:nvGraphicFramePr>
          <p:cNvPr id="458781" name="Group 29"/>
          <p:cNvGraphicFramePr>
            <a:graphicFrameLocks noGrp="1"/>
          </p:cNvGraphicFramePr>
          <p:nvPr/>
        </p:nvGraphicFramePr>
        <p:xfrm>
          <a:off x="1539875" y="3021013"/>
          <a:ext cx="5776913" cy="3002280"/>
        </p:xfrm>
        <a:graphic>
          <a:graphicData uri="http://schemas.openxmlformats.org/drawingml/2006/table">
            <a:tbl>
              <a:tblPr/>
              <a:tblGrid>
                <a:gridCol w="2686050"/>
                <a:gridCol w="3090863"/>
              </a:tblGrid>
              <a:tr h="749300">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1" i="0" u="none" strike="noStrike" cap="none" normalizeH="0" baseline="0" dirty="0" smtClean="0">
                          <a:ln>
                            <a:noFill/>
                          </a:ln>
                          <a:solidFill>
                            <a:schemeClr val="tx1"/>
                          </a:solidFill>
                          <a:effectLst/>
                          <a:latin typeface="Tahoma" pitchFamily="34" charset="0"/>
                        </a:rPr>
                        <a:t>Stack Method</a:t>
                      </a:r>
                      <a:endParaRPr kumimoji="0" lang="en-GB" sz="2300" b="1" i="0" u="none" strike="noStrike" cap="none" normalizeH="0" baseline="0" dirty="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1" i="0" u="none" strike="noStrike" cap="none" normalizeH="0" baseline="0" smtClean="0">
                          <a:ln>
                            <a:noFill/>
                          </a:ln>
                          <a:solidFill>
                            <a:schemeClr val="tx1"/>
                          </a:solidFill>
                          <a:effectLst/>
                          <a:latin typeface="Tahoma" pitchFamily="34" charset="0"/>
                        </a:rPr>
                        <a:t>Deque Implementation</a:t>
                      </a:r>
                      <a:endParaRPr kumimoji="0" lang="en-GB" sz="2300" b="1"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168275">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size()</a:t>
                      </a:r>
                      <a:endParaRPr kumimoji="0" lang="en-GB" sz="23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size()</a:t>
                      </a:r>
                      <a:endParaRPr kumimoji="0" lang="en-GB" sz="23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isEmpty()</a:t>
                      </a:r>
                      <a:endParaRPr kumimoji="0" lang="en-GB" sz="23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isEmpty()</a:t>
                      </a:r>
                      <a:endParaRPr kumimoji="0" lang="en-GB" sz="23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top()</a:t>
                      </a:r>
                      <a:endParaRPr kumimoji="0" lang="en-GB" sz="23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last()</a:t>
                      </a:r>
                      <a:endParaRPr kumimoji="0" lang="en-GB" sz="23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8275">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push(o)</a:t>
                      </a:r>
                      <a:endParaRPr kumimoji="0" lang="en-GB" sz="23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insertLast(o)</a:t>
                      </a:r>
                      <a:endParaRPr kumimoji="0" lang="en-GB" sz="23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dirty="0" smtClean="0">
                          <a:ln>
                            <a:noFill/>
                          </a:ln>
                          <a:solidFill>
                            <a:schemeClr val="tx1"/>
                          </a:solidFill>
                          <a:effectLst/>
                          <a:latin typeface="Tahoma" pitchFamily="34" charset="0"/>
                        </a:rPr>
                        <a:t>pop()</a:t>
                      </a:r>
                      <a:endParaRPr kumimoji="0" lang="en-GB" sz="2300" b="0" i="0" u="none" strike="noStrike" cap="none" normalizeH="0" baseline="0" dirty="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removeLast()</a:t>
                      </a:r>
                      <a:endParaRPr kumimoji="0" lang="en-GB" sz="23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5"/>
          <p:cNvSpPr>
            <a:spLocks noGrp="1"/>
          </p:cNvSpPr>
          <p:nvPr>
            <p:ph type="sldNum" sz="quarter" idx="12"/>
          </p:nvPr>
        </p:nvSpPr>
        <p:spPr/>
        <p:txBody>
          <a:bodyPr/>
          <a:lstStyle/>
          <a:p>
            <a:fld id="{FC54FDA6-BBEE-4E2C-A369-F51D2B5841BD}" type="slidenum">
              <a:rPr lang="en-US"/>
              <a:pPr/>
              <a:t>66</a:t>
            </a:fld>
            <a:endParaRPr lang="en-US"/>
          </a:p>
        </p:txBody>
      </p:sp>
      <p:sp>
        <p:nvSpPr>
          <p:cNvPr id="459778" name="Rectangle 2"/>
          <p:cNvSpPr>
            <a:spLocks noGrp="1" noChangeArrowheads="1"/>
          </p:cNvSpPr>
          <p:nvPr>
            <p:ph type="title"/>
          </p:nvPr>
        </p:nvSpPr>
        <p:spPr>
          <a:xfrm>
            <a:off x="1371600" y="0"/>
            <a:ext cx="7772400" cy="1143000"/>
          </a:xfrm>
        </p:spPr>
        <p:txBody>
          <a:bodyPr/>
          <a:lstStyle/>
          <a:p>
            <a:r>
              <a:rPr lang="en-US" b="1" dirty="0"/>
              <a:t>Queues with </a:t>
            </a:r>
            <a:r>
              <a:rPr lang="en-US" b="1" dirty="0" err="1"/>
              <a:t>Deques</a:t>
            </a:r>
            <a:endParaRPr lang="en-US" b="1" dirty="0"/>
          </a:p>
        </p:txBody>
      </p:sp>
      <p:graphicFrame>
        <p:nvGraphicFramePr>
          <p:cNvPr id="459804" name="Group 28"/>
          <p:cNvGraphicFramePr>
            <a:graphicFrameLocks noGrp="1"/>
          </p:cNvGraphicFramePr>
          <p:nvPr/>
        </p:nvGraphicFramePr>
        <p:xfrm>
          <a:off x="1524000" y="1524000"/>
          <a:ext cx="6324600" cy="3962398"/>
        </p:xfrm>
        <a:graphic>
          <a:graphicData uri="http://schemas.openxmlformats.org/drawingml/2006/table">
            <a:tbl>
              <a:tblPr/>
              <a:tblGrid>
                <a:gridCol w="2940705"/>
                <a:gridCol w="3383895"/>
              </a:tblGrid>
              <a:tr h="1045913">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1" i="0" u="none" strike="noStrike" cap="none" normalizeH="0" baseline="0" smtClean="0">
                          <a:ln>
                            <a:noFill/>
                          </a:ln>
                          <a:solidFill>
                            <a:schemeClr val="tx1"/>
                          </a:solidFill>
                          <a:effectLst/>
                          <a:latin typeface="Tahoma" pitchFamily="34" charset="0"/>
                        </a:rPr>
                        <a:t>Queue Method</a:t>
                      </a:r>
                      <a:endParaRPr kumimoji="0" lang="en-GB" sz="2300" b="1"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1" i="0" u="none" strike="noStrike" cap="none" normalizeH="0" baseline="0" smtClean="0">
                          <a:ln>
                            <a:noFill/>
                          </a:ln>
                          <a:solidFill>
                            <a:schemeClr val="tx1"/>
                          </a:solidFill>
                          <a:effectLst/>
                          <a:latin typeface="Tahoma" pitchFamily="34" charset="0"/>
                        </a:rPr>
                        <a:t>Deque Implementation</a:t>
                      </a:r>
                      <a:endParaRPr kumimoji="0" lang="en-GB" sz="2300" b="1"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583297">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size()</a:t>
                      </a:r>
                      <a:endParaRPr kumimoji="0" lang="en-GB" sz="23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size()</a:t>
                      </a:r>
                      <a:endParaRPr kumimoji="0" lang="en-GB" sz="23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83297">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isEmpty()</a:t>
                      </a:r>
                      <a:endParaRPr kumimoji="0" lang="en-GB" sz="23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isEmpty()</a:t>
                      </a:r>
                      <a:endParaRPr kumimoji="0" lang="en-GB" sz="23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83297">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front()</a:t>
                      </a:r>
                      <a:endParaRPr kumimoji="0" lang="en-GB" sz="23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first()</a:t>
                      </a:r>
                      <a:endParaRPr kumimoji="0" lang="en-GB" sz="23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83297">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enqueue(o)</a:t>
                      </a:r>
                      <a:endParaRPr kumimoji="0" lang="en-GB" sz="23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insertLast(o)</a:t>
                      </a:r>
                      <a:endParaRPr kumimoji="0" lang="en-GB" sz="23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83297">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smtClean="0">
                          <a:ln>
                            <a:noFill/>
                          </a:ln>
                          <a:solidFill>
                            <a:schemeClr val="tx1"/>
                          </a:solidFill>
                          <a:effectLst/>
                          <a:latin typeface="Tahoma" pitchFamily="34" charset="0"/>
                        </a:rPr>
                        <a:t>dequeue()</a:t>
                      </a:r>
                      <a:endParaRPr kumimoji="0" lang="en-GB" sz="23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
                          <a:schemeClr val="folHlink"/>
                        </a:buClr>
                        <a:buSzPct val="60000"/>
                        <a:buFont typeface="Wingdings" pitchFamily="2" charset="2"/>
                        <a:buNone/>
                        <a:tabLst/>
                      </a:pPr>
                      <a:r>
                        <a:rPr kumimoji="0" lang="en-US" sz="2300" b="0" i="0" u="none" strike="noStrike" cap="none" normalizeH="0" baseline="0" dirty="0" err="1" smtClean="0">
                          <a:ln>
                            <a:noFill/>
                          </a:ln>
                          <a:solidFill>
                            <a:schemeClr val="tx1"/>
                          </a:solidFill>
                          <a:effectLst/>
                          <a:latin typeface="Tahoma" pitchFamily="34" charset="0"/>
                        </a:rPr>
                        <a:t>removeFirst</a:t>
                      </a:r>
                      <a:r>
                        <a:rPr kumimoji="0" lang="en-US" sz="2300" b="0" i="0" u="none" strike="noStrike" cap="none" normalizeH="0" baseline="0" dirty="0" smtClean="0">
                          <a:ln>
                            <a:noFill/>
                          </a:ln>
                          <a:solidFill>
                            <a:schemeClr val="tx1"/>
                          </a:solidFill>
                          <a:effectLst/>
                          <a:latin typeface="Tahoma" pitchFamily="34" charset="0"/>
                        </a:rPr>
                        <a:t>()</a:t>
                      </a:r>
                      <a:endParaRPr kumimoji="0" lang="en-GB" sz="2300" b="0" i="0" u="none" strike="noStrike" cap="none" normalizeH="0" baseline="0" dirty="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bwMode="auto">
          <a:xfrm>
            <a:off x="1295400" y="381000"/>
            <a:ext cx="5562600" cy="762000"/>
          </a:xfrm>
          <a:noFill/>
          <a:ln>
            <a:miter lim="800000"/>
            <a:headEnd/>
            <a:tailEnd/>
          </a:ln>
        </p:spPr>
        <p:txBody>
          <a:bodyPr vert="horz" wrap="square" lIns="91440" tIns="45720" rIns="91440" bIns="45720" numCol="1" anchor="t" anchorCtr="0" compatLnSpc="1">
            <a:prstTxWarp prst="textNoShape">
              <a:avLst/>
            </a:prstTxWarp>
          </a:bodyPr>
          <a:lstStyle/>
          <a:p>
            <a:r>
              <a:rPr lang="en-US" dirty="0"/>
              <a:t>Doubly Linked Lists</a:t>
            </a:r>
          </a:p>
        </p:txBody>
      </p:sp>
      <p:sp>
        <p:nvSpPr>
          <p:cNvPr id="128003" name="Rectangle 3"/>
          <p:cNvSpPr>
            <a:spLocks noGrp="1" noChangeArrowheads="1"/>
          </p:cNvSpPr>
          <p:nvPr>
            <p:ph idx="1"/>
          </p:nvPr>
        </p:nvSpPr>
        <p:spPr bwMode="auto">
          <a:xfrm>
            <a:off x="1066800" y="1524000"/>
            <a:ext cx="8077200" cy="3687762"/>
          </a:xfrm>
          <a:noFill/>
          <a:ln>
            <a:miter lim="800000"/>
            <a:headEnd/>
            <a:tailEnd/>
          </a:ln>
        </p:spPr>
        <p:txBody>
          <a:bodyPr vert="horz" wrap="square" lIns="91440" tIns="45720" rIns="91440" bIns="45720" numCol="1" anchor="t" anchorCtr="0" compatLnSpc="1">
            <a:prstTxWarp prst="textNoShape">
              <a:avLst/>
            </a:prstTxWarp>
          </a:bodyPr>
          <a:lstStyle/>
          <a:p>
            <a:r>
              <a:rPr lang="en-US" dirty="0"/>
              <a:t>Doubly-linked list nodes contain two references that point to the next and previous node</a:t>
            </a:r>
            <a:r>
              <a:rPr lang="en-US" dirty="0" smtClean="0"/>
              <a:t>.</a:t>
            </a:r>
          </a:p>
          <a:p>
            <a:endParaRPr lang="en-US" dirty="0"/>
          </a:p>
          <a:p>
            <a:r>
              <a:rPr lang="en-US" dirty="0"/>
              <a:t>Such a list has a reference, </a:t>
            </a:r>
            <a:r>
              <a:rPr lang="en-US" b="1" dirty="0">
                <a:latin typeface="Courier New" pitchFamily="49" charset="0"/>
              </a:rPr>
              <a:t>front</a:t>
            </a:r>
            <a:r>
              <a:rPr lang="en-US" dirty="0"/>
              <a:t>, that points to the first node in the sequence and a reference, </a:t>
            </a:r>
            <a:r>
              <a:rPr lang="en-US" b="1" dirty="0">
                <a:latin typeface="Courier New" pitchFamily="49" charset="0"/>
              </a:rPr>
              <a:t>back</a:t>
            </a:r>
            <a:r>
              <a:rPr lang="en-US" dirty="0"/>
              <a:t>, that points at the last node in the sequence.</a:t>
            </a:r>
          </a:p>
          <a:p>
            <a:pPr>
              <a:buFont typeface="Wingdings" pitchFamily="2" charset="2"/>
              <a:buNone/>
            </a:pPr>
            <a:endParaRPr lang="en-US"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bwMode="auto">
          <a:xfrm>
            <a:off x="1219200" y="0"/>
            <a:ext cx="8229600" cy="1143000"/>
          </a:xfrm>
          <a:noFill/>
          <a:ln>
            <a:miter lim="800000"/>
            <a:headEnd/>
            <a:tailEnd/>
          </a:ln>
        </p:spPr>
        <p:txBody>
          <a:bodyPr vert="horz" wrap="square" lIns="91440" tIns="45720" rIns="91440" bIns="45720" numCol="1" anchor="t" anchorCtr="0" compatLnSpc="1">
            <a:prstTxWarp prst="textNoShape">
              <a:avLst/>
            </a:prstTxWarp>
            <a:normAutofit/>
          </a:bodyPr>
          <a:lstStyle/>
          <a:p>
            <a:r>
              <a:rPr lang="en-US" dirty="0"/>
              <a:t>Doubly Linked </a:t>
            </a:r>
            <a:r>
              <a:rPr lang="en-US" dirty="0" smtClean="0"/>
              <a:t>Lists  (continued</a:t>
            </a:r>
            <a:r>
              <a:rPr lang="en-US" dirty="0"/>
              <a:t>)</a:t>
            </a:r>
          </a:p>
        </p:txBody>
      </p:sp>
      <p:sp>
        <p:nvSpPr>
          <p:cNvPr id="129027" name="Rectangle 3"/>
          <p:cNvSpPr>
            <a:spLocks noGrp="1" noChangeArrowheads="1"/>
          </p:cNvSpPr>
          <p:nvPr>
            <p:ph idx="1"/>
          </p:nvPr>
        </p:nvSpPr>
        <p:spPr bwMode="auto">
          <a:xfrm>
            <a:off x="914400" y="1219200"/>
            <a:ext cx="8229600" cy="3048000"/>
          </a:xfrm>
          <a:noFill/>
          <a:ln>
            <a:miter lim="800000"/>
            <a:headEnd/>
            <a:tailEnd/>
          </a:ln>
        </p:spPr>
        <p:txBody>
          <a:bodyPr vert="horz" wrap="square" lIns="91440" tIns="45720" rIns="91440" bIns="45720" numCol="1" anchor="t" anchorCtr="0" compatLnSpc="1">
            <a:prstTxWarp prst="textNoShape">
              <a:avLst/>
            </a:prstTxWarp>
          </a:bodyPr>
          <a:lstStyle/>
          <a:p>
            <a:r>
              <a:rPr lang="en-US" dirty="0"/>
              <a:t>You can scan a doubly-linked list in both directions.  The forward scan starts at front and ends when the link is a reference to back.  In the backward direction simply reverse the process and the references.</a:t>
            </a:r>
          </a:p>
        </p:txBody>
      </p:sp>
      <p:pic>
        <p:nvPicPr>
          <p:cNvPr id="129028" name="Picture 4" descr="AAERUYY0"/>
          <p:cNvPicPr>
            <a:picLocks noChangeAspect="1" noChangeArrowheads="1"/>
          </p:cNvPicPr>
          <p:nvPr/>
        </p:nvPicPr>
        <p:blipFill>
          <a:blip r:embed="rId3" cstate="print"/>
          <a:srcRect/>
          <a:stretch>
            <a:fillRect/>
          </a:stretch>
        </p:blipFill>
        <p:spPr bwMode="auto">
          <a:xfrm>
            <a:off x="304800" y="4114800"/>
            <a:ext cx="8839200" cy="1600200"/>
          </a:xfrm>
          <a:prstGeom prst="rect">
            <a:avLst/>
          </a:prstGeom>
          <a:noFill/>
        </p:spPr>
      </p:pic>
      <p:sp>
        <p:nvSpPr>
          <p:cNvPr id="5" name="TextBox 4"/>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bwMode="auto">
          <a:xfrm>
            <a:off x="1295400" y="304800"/>
            <a:ext cx="7498080" cy="1143000"/>
          </a:xfrm>
          <a:noFill/>
          <a:ln>
            <a:miter lim="800000"/>
            <a:headEnd/>
            <a:tailEnd/>
          </a:ln>
        </p:spPr>
        <p:txBody>
          <a:bodyPr vert="horz" wrap="square" lIns="91440" tIns="45720" rIns="91440" bIns="45720" numCol="1" anchor="t" anchorCtr="0" compatLnSpc="1">
            <a:prstTxWarp prst="textNoShape">
              <a:avLst/>
            </a:prstTxWarp>
            <a:normAutofit fontScale="90000"/>
          </a:bodyPr>
          <a:lstStyle/>
          <a:p>
            <a:r>
              <a:rPr lang="en-US" dirty="0"/>
              <a:t>Doubly Linked </a:t>
            </a:r>
            <a:r>
              <a:rPr lang="en-US" dirty="0" smtClean="0"/>
              <a:t>Lists  (continued</a:t>
            </a:r>
            <a:r>
              <a:rPr lang="en-US" dirty="0"/>
              <a:t>)</a:t>
            </a:r>
          </a:p>
        </p:txBody>
      </p:sp>
      <p:sp>
        <p:nvSpPr>
          <p:cNvPr id="130051" name="Rectangle 3"/>
          <p:cNvSpPr>
            <a:spLocks noGrp="1" noChangeArrowheads="1"/>
          </p:cNvSpPr>
          <p:nvPr>
            <p:ph idx="1"/>
          </p:nvPr>
        </p:nvSpPr>
        <p:spPr bwMode="auto">
          <a:xfrm>
            <a:off x="914400" y="1447800"/>
            <a:ext cx="8229600" cy="3840162"/>
          </a:xfrm>
          <a:noFill/>
          <a:ln>
            <a:miter lim="800000"/>
            <a:headEnd/>
            <a:tailEnd/>
          </a:ln>
        </p:spPr>
        <p:txBody>
          <a:bodyPr vert="horz" wrap="square" lIns="91440" tIns="45720" rIns="91440" bIns="45720" numCol="1" anchor="t" anchorCtr="0" compatLnSpc="1">
            <a:prstTxWarp prst="textNoShape">
              <a:avLst/>
            </a:prstTxWarp>
          </a:bodyPr>
          <a:lstStyle/>
          <a:p>
            <a:r>
              <a:rPr lang="en-US" dirty="0"/>
              <a:t>Like a singly-linked list, a doubly-linked list is a sequential structure.</a:t>
            </a:r>
          </a:p>
          <a:p>
            <a:r>
              <a:rPr lang="en-US" dirty="0"/>
              <a:t>To move forward or backward in a </a:t>
            </a:r>
            <a:r>
              <a:rPr lang="en-US" dirty="0" err="1" smtClean="0"/>
              <a:t>doubly‑linked</a:t>
            </a:r>
            <a:r>
              <a:rPr lang="en-US" dirty="0" smtClean="0"/>
              <a:t> </a:t>
            </a:r>
            <a:r>
              <a:rPr lang="en-US" dirty="0"/>
              <a:t>list use the node links </a:t>
            </a:r>
            <a:r>
              <a:rPr lang="en-US" i="1" dirty="0"/>
              <a:t>next</a:t>
            </a:r>
            <a:r>
              <a:rPr lang="en-US" dirty="0"/>
              <a:t> and </a:t>
            </a:r>
            <a:r>
              <a:rPr lang="en-US" i="1" dirty="0"/>
              <a:t>prev</a:t>
            </a:r>
            <a:r>
              <a:rPr lang="en-US" dirty="0"/>
              <a:t>.</a:t>
            </a:r>
          </a:p>
          <a:p>
            <a:r>
              <a:rPr lang="en-US" dirty="0"/>
              <a:t>Insert and delete operations need to have only the reference to the node in question. </a:t>
            </a:r>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371600" y="0"/>
            <a:ext cx="7772400" cy="1143000"/>
          </a:xfrm>
        </p:spPr>
        <p:txBody>
          <a:bodyPr/>
          <a:lstStyle/>
          <a:p>
            <a:r>
              <a:rPr lang="en-US" dirty="0"/>
              <a:t>Linked Lists</a:t>
            </a:r>
          </a:p>
        </p:txBody>
      </p:sp>
      <p:sp>
        <p:nvSpPr>
          <p:cNvPr id="43011" name="Rectangle 3"/>
          <p:cNvSpPr>
            <a:spLocks noGrp="1" noChangeArrowheads="1"/>
          </p:cNvSpPr>
          <p:nvPr>
            <p:ph type="body" idx="1"/>
          </p:nvPr>
        </p:nvSpPr>
        <p:spPr>
          <a:xfrm>
            <a:off x="1219200" y="1066800"/>
            <a:ext cx="7924800" cy="1905000"/>
          </a:xfrm>
        </p:spPr>
        <p:txBody>
          <a:bodyPr/>
          <a:lstStyle/>
          <a:p>
            <a:r>
              <a:rPr lang="en-US" sz="2400" dirty="0"/>
              <a:t>Add second item</a:t>
            </a:r>
          </a:p>
          <a:p>
            <a:pPr lvl="1"/>
            <a:r>
              <a:rPr lang="en-US" sz="2000" dirty="0"/>
              <a:t>Allocate space for node</a:t>
            </a:r>
          </a:p>
          <a:p>
            <a:pPr lvl="1"/>
            <a:r>
              <a:rPr lang="en-US" sz="2000" dirty="0"/>
              <a:t>Set its data pointer to object</a:t>
            </a:r>
          </a:p>
          <a:p>
            <a:pPr lvl="1"/>
            <a:r>
              <a:rPr lang="en-US" sz="2000" dirty="0"/>
              <a:t>Set Next to current Head</a:t>
            </a:r>
          </a:p>
          <a:p>
            <a:pPr lvl="1"/>
            <a:r>
              <a:rPr lang="en-US" sz="2000" dirty="0"/>
              <a:t>Set Head to point to new node</a:t>
            </a:r>
          </a:p>
        </p:txBody>
      </p:sp>
      <p:grpSp>
        <p:nvGrpSpPr>
          <p:cNvPr id="2" name="Group 4"/>
          <p:cNvGrpSpPr>
            <a:grpSpLocks/>
          </p:cNvGrpSpPr>
          <p:nvPr/>
        </p:nvGrpSpPr>
        <p:grpSpPr bwMode="auto">
          <a:xfrm>
            <a:off x="6934200" y="4953000"/>
            <a:ext cx="1752600" cy="1676400"/>
            <a:chOff x="1056" y="3120"/>
            <a:chExt cx="1104" cy="1056"/>
          </a:xfrm>
        </p:grpSpPr>
        <p:sp>
          <p:nvSpPr>
            <p:cNvPr id="43013" name="Rectangle 5"/>
            <p:cNvSpPr>
              <a:spLocks noChangeArrowheads="1"/>
            </p:cNvSpPr>
            <p:nvPr/>
          </p:nvSpPr>
          <p:spPr bwMode="auto">
            <a:xfrm>
              <a:off x="1056" y="3120"/>
              <a:ext cx="576" cy="384"/>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43014" name="Rectangle 6"/>
            <p:cNvSpPr>
              <a:spLocks noChangeArrowheads="1"/>
            </p:cNvSpPr>
            <p:nvPr/>
          </p:nvSpPr>
          <p:spPr bwMode="auto">
            <a:xfrm>
              <a:off x="1632" y="3120"/>
              <a:ext cx="528" cy="384"/>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43015" name="Text Box 7"/>
            <p:cNvSpPr txBox="1">
              <a:spLocks noChangeArrowheads="1"/>
            </p:cNvSpPr>
            <p:nvPr/>
          </p:nvSpPr>
          <p:spPr bwMode="auto">
            <a:xfrm>
              <a:off x="1104" y="3120"/>
              <a:ext cx="463" cy="250"/>
            </a:xfrm>
            <a:prstGeom prst="rect">
              <a:avLst/>
            </a:prstGeom>
            <a:noFill/>
            <a:ln w="12700">
              <a:noFill/>
              <a:miter lim="800000"/>
              <a:headEnd/>
              <a:tailEnd/>
            </a:ln>
            <a:effectLst/>
          </p:spPr>
          <p:txBody>
            <a:bodyPr wrap="none">
              <a:spAutoFit/>
            </a:bodyPr>
            <a:lstStyle/>
            <a:p>
              <a:r>
                <a:rPr lang="en-US" sz="2000" b="1">
                  <a:latin typeface="Arial" pitchFamily="34" charset="0"/>
                </a:rPr>
                <a:t>Data</a:t>
              </a:r>
              <a:endParaRPr lang="en-US"/>
            </a:p>
          </p:txBody>
        </p:sp>
        <p:sp>
          <p:nvSpPr>
            <p:cNvPr id="43016" name="Text Box 8"/>
            <p:cNvSpPr txBox="1">
              <a:spLocks noChangeArrowheads="1"/>
            </p:cNvSpPr>
            <p:nvPr/>
          </p:nvSpPr>
          <p:spPr bwMode="auto">
            <a:xfrm>
              <a:off x="1680" y="3120"/>
              <a:ext cx="463" cy="250"/>
            </a:xfrm>
            <a:prstGeom prst="rect">
              <a:avLst/>
            </a:prstGeom>
            <a:noFill/>
            <a:ln w="12700">
              <a:noFill/>
              <a:miter lim="800000"/>
              <a:headEnd/>
              <a:tailEnd/>
            </a:ln>
            <a:effectLst/>
          </p:spPr>
          <p:txBody>
            <a:bodyPr wrap="none">
              <a:spAutoFit/>
            </a:bodyPr>
            <a:lstStyle/>
            <a:p>
              <a:r>
                <a:rPr lang="en-US" sz="2000" b="1">
                  <a:latin typeface="Arial" pitchFamily="34" charset="0"/>
                </a:rPr>
                <a:t>Next</a:t>
              </a:r>
              <a:endParaRPr lang="en-US"/>
            </a:p>
          </p:txBody>
        </p:sp>
        <p:sp>
          <p:nvSpPr>
            <p:cNvPr id="43017" name="Oval 9"/>
            <p:cNvSpPr>
              <a:spLocks noChangeArrowheads="1"/>
            </p:cNvSpPr>
            <p:nvPr/>
          </p:nvSpPr>
          <p:spPr bwMode="auto">
            <a:xfrm>
              <a:off x="1296" y="3840"/>
              <a:ext cx="768" cy="336"/>
            </a:xfrm>
            <a:prstGeom prst="ellipse">
              <a:avLst/>
            </a:prstGeom>
            <a:solidFill>
              <a:schemeClr val="accent1"/>
            </a:solidFill>
            <a:ln w="38100">
              <a:solidFill>
                <a:srgbClr val="063DE8"/>
              </a:solidFill>
              <a:round/>
              <a:headEnd/>
              <a:tailEnd/>
            </a:ln>
            <a:effectLst/>
          </p:spPr>
          <p:txBody>
            <a:bodyPr wrap="none" anchor="ctr"/>
            <a:lstStyle/>
            <a:p>
              <a:endParaRPr lang="en-US"/>
            </a:p>
          </p:txBody>
        </p:sp>
        <p:sp>
          <p:nvSpPr>
            <p:cNvPr id="43018" name="Oval 10"/>
            <p:cNvSpPr>
              <a:spLocks noChangeArrowheads="1"/>
            </p:cNvSpPr>
            <p:nvPr/>
          </p:nvSpPr>
          <p:spPr bwMode="auto">
            <a:xfrm>
              <a:off x="1296" y="3360"/>
              <a:ext cx="96" cy="96"/>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cxnSp>
          <p:nvCxnSpPr>
            <p:cNvPr id="43019" name="AutoShape 11"/>
            <p:cNvCxnSpPr>
              <a:cxnSpLocks noChangeShapeType="1"/>
              <a:stCxn id="43018" idx="4"/>
              <a:endCxn id="43017" idx="0"/>
            </p:cNvCxnSpPr>
            <p:nvPr/>
          </p:nvCxnSpPr>
          <p:spPr bwMode="auto">
            <a:xfrm rot="16200000" flipH="1">
              <a:off x="1326" y="3474"/>
              <a:ext cx="372" cy="336"/>
            </a:xfrm>
            <a:prstGeom prst="curvedConnector3">
              <a:avLst>
                <a:gd name="adj1" fmla="val 51611"/>
              </a:avLst>
            </a:prstGeom>
            <a:noFill/>
            <a:ln w="38100">
              <a:solidFill>
                <a:srgbClr val="063DE8"/>
              </a:solidFill>
              <a:round/>
              <a:headEnd/>
              <a:tailEnd type="triangle" w="med" len="med"/>
            </a:ln>
            <a:effectLst/>
          </p:spPr>
        </p:cxnSp>
        <p:sp>
          <p:nvSpPr>
            <p:cNvPr id="43020" name="Text Box 12"/>
            <p:cNvSpPr txBox="1">
              <a:spLocks noChangeArrowheads="1"/>
            </p:cNvSpPr>
            <p:nvPr/>
          </p:nvSpPr>
          <p:spPr bwMode="auto">
            <a:xfrm>
              <a:off x="1392" y="3878"/>
              <a:ext cx="587" cy="250"/>
            </a:xfrm>
            <a:prstGeom prst="rect">
              <a:avLst/>
            </a:prstGeom>
            <a:noFill/>
            <a:ln w="12700">
              <a:noFill/>
              <a:miter lim="800000"/>
              <a:headEnd/>
              <a:tailEnd/>
            </a:ln>
            <a:effectLst/>
          </p:spPr>
          <p:txBody>
            <a:bodyPr wrap="none">
              <a:spAutoFit/>
            </a:bodyPr>
            <a:lstStyle/>
            <a:p>
              <a:r>
                <a:rPr lang="en-US" sz="2000" b="1">
                  <a:latin typeface="Arial" pitchFamily="34" charset="0"/>
                </a:rPr>
                <a:t>object</a:t>
              </a:r>
              <a:endParaRPr lang="en-US"/>
            </a:p>
          </p:txBody>
        </p:sp>
      </p:grpSp>
      <p:sp>
        <p:nvSpPr>
          <p:cNvPr id="43021" name="Rectangle 13"/>
          <p:cNvSpPr>
            <a:spLocks noChangeArrowheads="1"/>
          </p:cNvSpPr>
          <p:nvPr/>
        </p:nvSpPr>
        <p:spPr bwMode="auto">
          <a:xfrm>
            <a:off x="2514600" y="3505200"/>
            <a:ext cx="914400" cy="609600"/>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43022" name="Text Box 14"/>
          <p:cNvSpPr txBox="1">
            <a:spLocks noChangeArrowheads="1"/>
          </p:cNvSpPr>
          <p:nvPr/>
        </p:nvSpPr>
        <p:spPr bwMode="auto">
          <a:xfrm>
            <a:off x="2590800" y="3505200"/>
            <a:ext cx="806450" cy="396875"/>
          </a:xfrm>
          <a:prstGeom prst="rect">
            <a:avLst/>
          </a:prstGeom>
          <a:noFill/>
          <a:ln w="12700">
            <a:noFill/>
            <a:miter lim="800000"/>
            <a:headEnd/>
            <a:tailEnd/>
          </a:ln>
          <a:effectLst/>
        </p:spPr>
        <p:txBody>
          <a:bodyPr wrap="none">
            <a:spAutoFit/>
          </a:bodyPr>
          <a:lstStyle/>
          <a:p>
            <a:r>
              <a:rPr lang="en-US" sz="2000" b="1">
                <a:latin typeface="Arial" pitchFamily="34" charset="0"/>
              </a:rPr>
              <a:t>Head</a:t>
            </a:r>
            <a:endParaRPr lang="en-US"/>
          </a:p>
        </p:txBody>
      </p:sp>
      <p:sp>
        <p:nvSpPr>
          <p:cNvPr id="43023" name="Oval 15"/>
          <p:cNvSpPr>
            <a:spLocks noChangeArrowheads="1"/>
          </p:cNvSpPr>
          <p:nvPr/>
        </p:nvSpPr>
        <p:spPr bwMode="auto">
          <a:xfrm>
            <a:off x="2819400" y="3886200"/>
            <a:ext cx="152400" cy="152400"/>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cxnSp>
        <p:nvCxnSpPr>
          <p:cNvPr id="43024" name="AutoShape 16"/>
          <p:cNvCxnSpPr>
            <a:cxnSpLocks noChangeShapeType="1"/>
            <a:stCxn id="43023" idx="6"/>
            <a:endCxn id="43013" idx="1"/>
          </p:cNvCxnSpPr>
          <p:nvPr/>
        </p:nvCxnSpPr>
        <p:spPr bwMode="auto">
          <a:xfrm>
            <a:off x="2971800" y="3962400"/>
            <a:ext cx="3943350" cy="1295400"/>
          </a:xfrm>
          <a:prstGeom prst="curvedConnector3">
            <a:avLst>
              <a:gd name="adj1" fmla="val 50241"/>
            </a:avLst>
          </a:prstGeom>
          <a:noFill/>
          <a:ln w="38100">
            <a:solidFill>
              <a:srgbClr val="063DE8"/>
            </a:solidFill>
            <a:round/>
            <a:headEnd/>
            <a:tailEnd type="triangle" w="med" len="med"/>
          </a:ln>
          <a:effectLst/>
        </p:spPr>
      </p:cxnSp>
      <p:sp>
        <p:nvSpPr>
          <p:cNvPr id="43025" name="Text Box 17"/>
          <p:cNvSpPr txBox="1">
            <a:spLocks noChangeArrowheads="1"/>
          </p:cNvSpPr>
          <p:nvPr/>
        </p:nvSpPr>
        <p:spPr bwMode="auto">
          <a:xfrm>
            <a:off x="2057400" y="3048000"/>
            <a:ext cx="1411288" cy="396875"/>
          </a:xfrm>
          <a:prstGeom prst="rect">
            <a:avLst/>
          </a:prstGeom>
          <a:noFill/>
          <a:ln w="12700">
            <a:noFill/>
            <a:miter lim="800000"/>
            <a:headEnd/>
            <a:tailEnd/>
          </a:ln>
          <a:effectLst/>
        </p:spPr>
        <p:txBody>
          <a:bodyPr wrap="none">
            <a:spAutoFit/>
          </a:bodyPr>
          <a:lstStyle/>
          <a:p>
            <a:r>
              <a:rPr lang="en-US" sz="2000" b="1">
                <a:latin typeface="Arial" pitchFamily="34" charset="0"/>
              </a:rPr>
              <a:t>Collection</a:t>
            </a:r>
            <a:endParaRPr lang="en-US"/>
          </a:p>
        </p:txBody>
      </p:sp>
      <p:sp>
        <p:nvSpPr>
          <p:cNvPr id="43026" name="Text Box 18"/>
          <p:cNvSpPr txBox="1">
            <a:spLocks noChangeArrowheads="1"/>
          </p:cNvSpPr>
          <p:nvPr/>
        </p:nvSpPr>
        <p:spPr bwMode="auto">
          <a:xfrm>
            <a:off x="6781800" y="4495800"/>
            <a:ext cx="792163" cy="396875"/>
          </a:xfrm>
          <a:prstGeom prst="rect">
            <a:avLst/>
          </a:prstGeom>
          <a:noFill/>
          <a:ln w="12700">
            <a:noFill/>
            <a:miter lim="800000"/>
            <a:headEnd/>
            <a:tailEnd/>
          </a:ln>
          <a:effectLst/>
        </p:spPr>
        <p:txBody>
          <a:bodyPr wrap="none">
            <a:spAutoFit/>
          </a:bodyPr>
          <a:lstStyle/>
          <a:p>
            <a:r>
              <a:rPr lang="en-US" sz="2000" b="1">
                <a:latin typeface="Arial" pitchFamily="34" charset="0"/>
              </a:rPr>
              <a:t>node</a:t>
            </a:r>
            <a:endParaRPr lang="en-US"/>
          </a:p>
        </p:txBody>
      </p:sp>
      <p:sp>
        <p:nvSpPr>
          <p:cNvPr id="43027" name="Oval 19"/>
          <p:cNvSpPr>
            <a:spLocks noChangeArrowheads="1"/>
          </p:cNvSpPr>
          <p:nvPr/>
        </p:nvSpPr>
        <p:spPr bwMode="auto">
          <a:xfrm>
            <a:off x="8229600" y="5334000"/>
            <a:ext cx="152400" cy="152400"/>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grpSp>
        <p:nvGrpSpPr>
          <p:cNvPr id="3" name="Group 20"/>
          <p:cNvGrpSpPr>
            <a:grpSpLocks/>
          </p:cNvGrpSpPr>
          <p:nvPr/>
        </p:nvGrpSpPr>
        <p:grpSpPr bwMode="auto">
          <a:xfrm>
            <a:off x="4038600" y="4800600"/>
            <a:ext cx="1752600" cy="1676400"/>
            <a:chOff x="1056" y="3120"/>
            <a:chExt cx="1104" cy="1056"/>
          </a:xfrm>
        </p:grpSpPr>
        <p:sp>
          <p:nvSpPr>
            <p:cNvPr id="43029" name="Rectangle 21"/>
            <p:cNvSpPr>
              <a:spLocks noChangeArrowheads="1"/>
            </p:cNvSpPr>
            <p:nvPr/>
          </p:nvSpPr>
          <p:spPr bwMode="auto">
            <a:xfrm>
              <a:off x="1056" y="3120"/>
              <a:ext cx="576" cy="384"/>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43030" name="Rectangle 22"/>
            <p:cNvSpPr>
              <a:spLocks noChangeArrowheads="1"/>
            </p:cNvSpPr>
            <p:nvPr/>
          </p:nvSpPr>
          <p:spPr bwMode="auto">
            <a:xfrm>
              <a:off x="1632" y="3120"/>
              <a:ext cx="528" cy="384"/>
            </a:xfrm>
            <a:prstGeom prst="rect">
              <a:avLst/>
            </a:prstGeom>
            <a:solidFill>
              <a:srgbClr val="FFFF00"/>
            </a:solidFill>
            <a:ln w="38100">
              <a:solidFill>
                <a:schemeClr val="tx1"/>
              </a:solidFill>
              <a:miter lim="800000"/>
              <a:headEnd/>
              <a:tailEnd/>
            </a:ln>
            <a:effectLst/>
          </p:spPr>
          <p:txBody>
            <a:bodyPr wrap="none" anchor="ctr"/>
            <a:lstStyle/>
            <a:p>
              <a:endParaRPr lang="en-US"/>
            </a:p>
          </p:txBody>
        </p:sp>
        <p:sp>
          <p:nvSpPr>
            <p:cNvPr id="43031" name="Text Box 23"/>
            <p:cNvSpPr txBox="1">
              <a:spLocks noChangeArrowheads="1"/>
            </p:cNvSpPr>
            <p:nvPr/>
          </p:nvSpPr>
          <p:spPr bwMode="auto">
            <a:xfrm>
              <a:off x="1104" y="3120"/>
              <a:ext cx="463" cy="250"/>
            </a:xfrm>
            <a:prstGeom prst="rect">
              <a:avLst/>
            </a:prstGeom>
            <a:noFill/>
            <a:ln w="12700">
              <a:noFill/>
              <a:miter lim="800000"/>
              <a:headEnd/>
              <a:tailEnd/>
            </a:ln>
            <a:effectLst/>
          </p:spPr>
          <p:txBody>
            <a:bodyPr wrap="none">
              <a:spAutoFit/>
            </a:bodyPr>
            <a:lstStyle/>
            <a:p>
              <a:r>
                <a:rPr lang="en-US" sz="2000" b="1">
                  <a:latin typeface="Arial" pitchFamily="34" charset="0"/>
                </a:rPr>
                <a:t>Data</a:t>
              </a:r>
              <a:endParaRPr lang="en-US"/>
            </a:p>
          </p:txBody>
        </p:sp>
        <p:sp>
          <p:nvSpPr>
            <p:cNvPr id="43032" name="Text Box 24"/>
            <p:cNvSpPr txBox="1">
              <a:spLocks noChangeArrowheads="1"/>
            </p:cNvSpPr>
            <p:nvPr/>
          </p:nvSpPr>
          <p:spPr bwMode="auto">
            <a:xfrm>
              <a:off x="1680" y="3120"/>
              <a:ext cx="463" cy="250"/>
            </a:xfrm>
            <a:prstGeom prst="rect">
              <a:avLst/>
            </a:prstGeom>
            <a:noFill/>
            <a:ln w="12700">
              <a:noFill/>
              <a:miter lim="800000"/>
              <a:headEnd/>
              <a:tailEnd/>
            </a:ln>
            <a:effectLst/>
          </p:spPr>
          <p:txBody>
            <a:bodyPr wrap="none">
              <a:spAutoFit/>
            </a:bodyPr>
            <a:lstStyle/>
            <a:p>
              <a:r>
                <a:rPr lang="en-US" sz="2000" b="1">
                  <a:latin typeface="Arial" pitchFamily="34" charset="0"/>
                </a:rPr>
                <a:t>Next</a:t>
              </a:r>
              <a:endParaRPr lang="en-US"/>
            </a:p>
          </p:txBody>
        </p:sp>
        <p:sp>
          <p:nvSpPr>
            <p:cNvPr id="43033" name="Oval 25"/>
            <p:cNvSpPr>
              <a:spLocks noChangeArrowheads="1"/>
            </p:cNvSpPr>
            <p:nvPr/>
          </p:nvSpPr>
          <p:spPr bwMode="auto">
            <a:xfrm>
              <a:off x="1296" y="3840"/>
              <a:ext cx="768" cy="336"/>
            </a:xfrm>
            <a:prstGeom prst="ellipse">
              <a:avLst/>
            </a:prstGeom>
            <a:solidFill>
              <a:schemeClr val="accent1"/>
            </a:solidFill>
            <a:ln w="38100">
              <a:solidFill>
                <a:srgbClr val="063DE8"/>
              </a:solidFill>
              <a:round/>
              <a:headEnd/>
              <a:tailEnd/>
            </a:ln>
            <a:effectLst/>
          </p:spPr>
          <p:txBody>
            <a:bodyPr wrap="none" anchor="ctr"/>
            <a:lstStyle/>
            <a:p>
              <a:endParaRPr lang="en-US"/>
            </a:p>
          </p:txBody>
        </p:sp>
        <p:sp>
          <p:nvSpPr>
            <p:cNvPr id="43034" name="Oval 26"/>
            <p:cNvSpPr>
              <a:spLocks noChangeArrowheads="1"/>
            </p:cNvSpPr>
            <p:nvPr/>
          </p:nvSpPr>
          <p:spPr bwMode="auto">
            <a:xfrm>
              <a:off x="1296" y="3360"/>
              <a:ext cx="96" cy="96"/>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cxnSp>
          <p:nvCxnSpPr>
            <p:cNvPr id="43035" name="AutoShape 27"/>
            <p:cNvCxnSpPr>
              <a:cxnSpLocks noChangeShapeType="1"/>
              <a:stCxn id="43034" idx="4"/>
              <a:endCxn id="43033" idx="0"/>
            </p:cNvCxnSpPr>
            <p:nvPr/>
          </p:nvCxnSpPr>
          <p:spPr bwMode="auto">
            <a:xfrm rot="16200000" flipH="1">
              <a:off x="1326" y="3474"/>
              <a:ext cx="372" cy="336"/>
            </a:xfrm>
            <a:prstGeom prst="curvedConnector3">
              <a:avLst>
                <a:gd name="adj1" fmla="val 51611"/>
              </a:avLst>
            </a:prstGeom>
            <a:noFill/>
            <a:ln w="38100">
              <a:solidFill>
                <a:srgbClr val="063DE8"/>
              </a:solidFill>
              <a:round/>
              <a:headEnd/>
              <a:tailEnd type="triangle" w="med" len="med"/>
            </a:ln>
            <a:effectLst/>
          </p:spPr>
        </p:cxnSp>
        <p:sp>
          <p:nvSpPr>
            <p:cNvPr id="43036" name="Text Box 28"/>
            <p:cNvSpPr txBox="1">
              <a:spLocks noChangeArrowheads="1"/>
            </p:cNvSpPr>
            <p:nvPr/>
          </p:nvSpPr>
          <p:spPr bwMode="auto">
            <a:xfrm>
              <a:off x="1392" y="3878"/>
              <a:ext cx="676" cy="250"/>
            </a:xfrm>
            <a:prstGeom prst="rect">
              <a:avLst/>
            </a:prstGeom>
            <a:noFill/>
            <a:ln w="12700">
              <a:noFill/>
              <a:miter lim="800000"/>
              <a:headEnd/>
              <a:tailEnd/>
            </a:ln>
            <a:effectLst/>
          </p:spPr>
          <p:txBody>
            <a:bodyPr wrap="none">
              <a:spAutoFit/>
            </a:bodyPr>
            <a:lstStyle/>
            <a:p>
              <a:r>
                <a:rPr lang="en-US" sz="2000" b="1">
                  <a:latin typeface="Arial" pitchFamily="34" charset="0"/>
                </a:rPr>
                <a:t>object2</a:t>
              </a:r>
              <a:endParaRPr lang="en-US"/>
            </a:p>
          </p:txBody>
        </p:sp>
      </p:grpSp>
      <p:sp>
        <p:nvSpPr>
          <p:cNvPr id="43037" name="Text Box 29"/>
          <p:cNvSpPr txBox="1">
            <a:spLocks noChangeArrowheads="1"/>
          </p:cNvSpPr>
          <p:nvPr/>
        </p:nvSpPr>
        <p:spPr bwMode="auto">
          <a:xfrm>
            <a:off x="3886200" y="4343400"/>
            <a:ext cx="792163" cy="396875"/>
          </a:xfrm>
          <a:prstGeom prst="rect">
            <a:avLst/>
          </a:prstGeom>
          <a:noFill/>
          <a:ln w="12700">
            <a:noFill/>
            <a:miter lim="800000"/>
            <a:headEnd/>
            <a:tailEnd/>
          </a:ln>
          <a:effectLst/>
        </p:spPr>
        <p:txBody>
          <a:bodyPr wrap="none">
            <a:spAutoFit/>
          </a:bodyPr>
          <a:lstStyle/>
          <a:p>
            <a:r>
              <a:rPr lang="en-US" sz="2000" b="1">
                <a:latin typeface="Arial" pitchFamily="34" charset="0"/>
              </a:rPr>
              <a:t>node</a:t>
            </a:r>
            <a:endParaRPr lang="en-US"/>
          </a:p>
        </p:txBody>
      </p:sp>
      <p:sp>
        <p:nvSpPr>
          <p:cNvPr id="43038" name="Oval 30"/>
          <p:cNvSpPr>
            <a:spLocks noChangeArrowheads="1"/>
          </p:cNvSpPr>
          <p:nvPr/>
        </p:nvSpPr>
        <p:spPr bwMode="auto">
          <a:xfrm>
            <a:off x="5334000" y="5181600"/>
            <a:ext cx="152400" cy="152400"/>
          </a:xfrm>
          <a:prstGeom prst="ellipse">
            <a:avLst/>
          </a:prstGeom>
          <a:solidFill>
            <a:srgbClr val="063DE8"/>
          </a:solidFill>
          <a:ln w="12700">
            <a:solidFill>
              <a:srgbClr val="063DE8"/>
            </a:solidFill>
            <a:round/>
            <a:headEnd/>
            <a:tailEnd/>
          </a:ln>
          <a:effectLst/>
        </p:spPr>
        <p:txBody>
          <a:bodyPr wrap="none" anchor="ctr"/>
          <a:lstStyle/>
          <a:p>
            <a:pPr algn="ctr"/>
            <a:endParaRPr lang="en-US">
              <a:solidFill>
                <a:srgbClr val="FC0128"/>
              </a:solidFill>
            </a:endParaRPr>
          </a:p>
        </p:txBody>
      </p:sp>
      <p:cxnSp>
        <p:nvCxnSpPr>
          <p:cNvPr id="43040" name="AutoShape 32"/>
          <p:cNvCxnSpPr>
            <a:cxnSpLocks noChangeShapeType="1"/>
            <a:stCxn id="43038" idx="6"/>
            <a:endCxn id="43013" idx="1"/>
          </p:cNvCxnSpPr>
          <p:nvPr/>
        </p:nvCxnSpPr>
        <p:spPr bwMode="auto">
          <a:xfrm>
            <a:off x="5486400" y="5257800"/>
            <a:ext cx="1428750" cy="0"/>
          </a:xfrm>
          <a:prstGeom prst="straightConnector1">
            <a:avLst/>
          </a:prstGeom>
          <a:noFill/>
          <a:ln w="38100">
            <a:solidFill>
              <a:srgbClr val="063DE8"/>
            </a:solidFill>
            <a:round/>
            <a:headEnd/>
            <a:tailEnd type="triangle" w="med" len="med"/>
          </a:ln>
          <a:effectLst/>
        </p:spPr>
      </p:cxnSp>
      <p:sp>
        <p:nvSpPr>
          <p:cNvPr id="43042" name="Freeform 34"/>
          <p:cNvSpPr>
            <a:spLocks/>
          </p:cNvSpPr>
          <p:nvPr/>
        </p:nvSpPr>
        <p:spPr bwMode="auto">
          <a:xfrm>
            <a:off x="3048000" y="3860800"/>
            <a:ext cx="2362200" cy="1168400"/>
          </a:xfrm>
          <a:custGeom>
            <a:avLst/>
            <a:gdLst/>
            <a:ahLst/>
            <a:cxnLst>
              <a:cxn ang="0">
                <a:pos x="0" y="64"/>
              </a:cxn>
              <a:cxn ang="0">
                <a:pos x="1200" y="112"/>
              </a:cxn>
              <a:cxn ang="0">
                <a:pos x="1488" y="736"/>
              </a:cxn>
            </a:cxnLst>
            <a:rect l="0" t="0" r="r" b="b"/>
            <a:pathLst>
              <a:path w="1488" h="736">
                <a:moveTo>
                  <a:pt x="0" y="64"/>
                </a:moveTo>
                <a:cubicBezTo>
                  <a:pt x="476" y="32"/>
                  <a:pt x="952" y="0"/>
                  <a:pt x="1200" y="112"/>
                </a:cubicBezTo>
                <a:cubicBezTo>
                  <a:pt x="1448" y="224"/>
                  <a:pt x="1448" y="632"/>
                  <a:pt x="1488" y="736"/>
                </a:cubicBezTo>
              </a:path>
            </a:pathLst>
          </a:custGeom>
          <a:noFill/>
          <a:ln w="28575" cap="flat" cmpd="sng">
            <a:solidFill>
              <a:schemeClr val="accent2"/>
            </a:solidFill>
            <a:prstDash val="sysDot"/>
            <a:round/>
            <a:headEnd type="none" w="med" len="med"/>
            <a:tailEnd type="triangle" w="med" len="med"/>
          </a:ln>
          <a:effectLst/>
        </p:spPr>
        <p:txBody>
          <a:bodyPr wrap="none" anchor="ctr"/>
          <a:lstStyle/>
          <a:p>
            <a:endParaRPr lang="en-US"/>
          </a:p>
        </p:txBody>
      </p:sp>
      <p:sp>
        <p:nvSpPr>
          <p:cNvPr id="43043" name="Line 35"/>
          <p:cNvSpPr>
            <a:spLocks noChangeShapeType="1"/>
          </p:cNvSpPr>
          <p:nvPr/>
        </p:nvSpPr>
        <p:spPr bwMode="auto">
          <a:xfrm flipH="1">
            <a:off x="4267200" y="4114800"/>
            <a:ext cx="228600" cy="152400"/>
          </a:xfrm>
          <a:prstGeom prst="line">
            <a:avLst/>
          </a:prstGeom>
          <a:noFill/>
          <a:ln w="38100">
            <a:solidFill>
              <a:srgbClr val="FC0128"/>
            </a:solidFill>
            <a:round/>
            <a:headEnd/>
            <a:tailEnd/>
          </a:ln>
          <a:effectLst/>
        </p:spPr>
        <p:txBody>
          <a:bodyPr wrap="none" anchor="ctr"/>
          <a:lstStyle/>
          <a:p>
            <a:endParaRPr lang="en-US"/>
          </a:p>
        </p:txBody>
      </p:sp>
      <p:sp>
        <p:nvSpPr>
          <p:cNvPr id="43044" name="Line 36"/>
          <p:cNvSpPr>
            <a:spLocks noChangeShapeType="1"/>
          </p:cNvSpPr>
          <p:nvPr/>
        </p:nvSpPr>
        <p:spPr bwMode="auto">
          <a:xfrm>
            <a:off x="4267200" y="4114800"/>
            <a:ext cx="228600" cy="152400"/>
          </a:xfrm>
          <a:prstGeom prst="line">
            <a:avLst/>
          </a:prstGeom>
          <a:noFill/>
          <a:ln w="38100">
            <a:solidFill>
              <a:srgbClr val="FC0128"/>
            </a:solidFill>
            <a:round/>
            <a:headEnd/>
            <a:tailEnd/>
          </a:ln>
          <a:effectLst/>
        </p:spPr>
        <p:txBody>
          <a:bodyPr wrap="none" anchor="ctr"/>
          <a:lstStyle/>
          <a:p>
            <a:endParaRPr lang="en-US"/>
          </a:p>
        </p:txBody>
      </p:sp>
      <p:cxnSp>
        <p:nvCxnSpPr>
          <p:cNvPr id="43045" name="AutoShape 37"/>
          <p:cNvCxnSpPr>
            <a:cxnSpLocks noChangeShapeType="1"/>
            <a:stCxn id="43023" idx="4"/>
            <a:endCxn id="43029" idx="1"/>
          </p:cNvCxnSpPr>
          <p:nvPr/>
        </p:nvCxnSpPr>
        <p:spPr bwMode="auto">
          <a:xfrm rot="16200000" flipH="1">
            <a:off x="2924175" y="4010025"/>
            <a:ext cx="1066800" cy="1123950"/>
          </a:xfrm>
          <a:prstGeom prst="curvedConnector2">
            <a:avLst/>
          </a:prstGeom>
          <a:noFill/>
          <a:ln w="38100">
            <a:solidFill>
              <a:srgbClr val="063DE8"/>
            </a:solidFill>
            <a:round/>
            <a:headEnd/>
            <a:tailEnd type="triangle" w="med" len="med"/>
          </a:ln>
          <a:effectLst/>
        </p:spPr>
      </p:cxnSp>
      <p:sp>
        <p:nvSpPr>
          <p:cNvPr id="36" name="TextBox 3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bwMode="auto">
          <a:xfrm>
            <a:off x="1143000" y="0"/>
            <a:ext cx="8229600" cy="1143000"/>
          </a:xfrm>
          <a:noFill/>
          <a:ln>
            <a:miter lim="800000"/>
            <a:headEnd/>
            <a:tailEnd/>
          </a:ln>
        </p:spPr>
        <p:txBody>
          <a:bodyPr vert="horz" wrap="square" lIns="91440" tIns="45720" rIns="91440" bIns="45720" numCol="1" anchor="t" anchorCtr="0" compatLnSpc="1">
            <a:prstTxWarp prst="textNoShape">
              <a:avLst/>
            </a:prstTxWarp>
            <a:normAutofit/>
          </a:bodyPr>
          <a:lstStyle/>
          <a:p>
            <a:r>
              <a:rPr lang="en-US" dirty="0"/>
              <a:t>Doubly Linked </a:t>
            </a:r>
            <a:r>
              <a:rPr lang="en-US" dirty="0" smtClean="0"/>
              <a:t>Lists  (continued</a:t>
            </a:r>
            <a:r>
              <a:rPr lang="en-US" dirty="0"/>
              <a:t>)</a:t>
            </a:r>
          </a:p>
        </p:txBody>
      </p:sp>
      <p:sp>
        <p:nvSpPr>
          <p:cNvPr id="131075" name="Rectangle 3"/>
          <p:cNvSpPr>
            <a:spLocks noGrp="1" noChangeArrowheads="1"/>
          </p:cNvSpPr>
          <p:nvPr>
            <p:ph idx="1"/>
          </p:nvPr>
        </p:nvSpPr>
        <p:spPr bwMode="auto">
          <a:xfrm>
            <a:off x="914400" y="1143000"/>
            <a:ext cx="8229600" cy="1219200"/>
          </a:xfrm>
          <a:noFill/>
          <a:ln>
            <a:miter lim="800000"/>
            <a:headEnd/>
            <a:tailEnd/>
          </a:ln>
        </p:spPr>
        <p:txBody>
          <a:bodyPr vert="horz" wrap="square" lIns="91440" tIns="45720" rIns="91440" bIns="45720" numCol="1" anchor="t" anchorCtr="0" compatLnSpc="1">
            <a:prstTxWarp prst="textNoShape">
              <a:avLst/>
            </a:prstTxWarp>
          </a:bodyPr>
          <a:lstStyle/>
          <a:p>
            <a:r>
              <a:rPr lang="en-US" dirty="0"/>
              <a:t>Inserting into a doubly linked list requires four reference assignments.</a:t>
            </a:r>
          </a:p>
        </p:txBody>
      </p:sp>
      <p:sp>
        <p:nvSpPr>
          <p:cNvPr id="131076" name="Text Box 4"/>
          <p:cNvSpPr txBox="1">
            <a:spLocks noChangeArrowheads="1"/>
          </p:cNvSpPr>
          <p:nvPr/>
        </p:nvSpPr>
        <p:spPr bwMode="auto">
          <a:xfrm>
            <a:off x="1524000" y="2362200"/>
            <a:ext cx="7620000" cy="1631216"/>
          </a:xfrm>
          <a:prstGeom prst="rect">
            <a:avLst/>
          </a:prstGeom>
          <a:noFill/>
          <a:ln w="9525" algn="ctr">
            <a:noFill/>
            <a:miter lim="800000"/>
            <a:headEnd/>
            <a:tailEnd/>
          </a:ln>
          <a:effectLst/>
        </p:spPr>
        <p:txBody>
          <a:bodyPr wrap="square">
            <a:spAutoFit/>
          </a:bodyPr>
          <a:lstStyle/>
          <a:p>
            <a:pPr algn="l"/>
            <a:r>
              <a:rPr lang="en-US" sz="2000" b="1" dirty="0" err="1">
                <a:latin typeface="Courier New" pitchFamily="49" charset="0"/>
              </a:rPr>
              <a:t>prevNode</a:t>
            </a:r>
            <a:r>
              <a:rPr lang="en-US" sz="2000" b="1" dirty="0">
                <a:latin typeface="Courier New" pitchFamily="49" charset="0"/>
              </a:rPr>
              <a:t> = </a:t>
            </a:r>
            <a:r>
              <a:rPr lang="en-US" sz="2000" b="1" dirty="0" err="1">
                <a:latin typeface="Courier New" pitchFamily="49" charset="0"/>
              </a:rPr>
              <a:t>curr.prev</a:t>
            </a:r>
            <a:r>
              <a:rPr lang="en-US" sz="2000" b="1" dirty="0">
                <a:latin typeface="Courier New" pitchFamily="49" charset="0"/>
              </a:rPr>
              <a:t>;</a:t>
            </a:r>
          </a:p>
          <a:p>
            <a:pPr algn="l"/>
            <a:r>
              <a:rPr lang="en-US" sz="2000" b="1" dirty="0" err="1">
                <a:latin typeface="Courier New" pitchFamily="49" charset="0"/>
              </a:rPr>
              <a:t>newNode.prev</a:t>
            </a:r>
            <a:r>
              <a:rPr lang="en-US" sz="2000" b="1" dirty="0">
                <a:latin typeface="Courier New" pitchFamily="49" charset="0"/>
              </a:rPr>
              <a:t> = </a:t>
            </a:r>
            <a:r>
              <a:rPr lang="en-US" sz="2000" b="1" dirty="0" err="1">
                <a:latin typeface="Courier New" pitchFamily="49" charset="0"/>
              </a:rPr>
              <a:t>prevNode</a:t>
            </a:r>
            <a:r>
              <a:rPr lang="en-US" sz="2000" b="1" dirty="0">
                <a:latin typeface="Courier New" pitchFamily="49" charset="0"/>
              </a:rPr>
              <a:t>;	// statement 1</a:t>
            </a:r>
          </a:p>
          <a:p>
            <a:pPr algn="l"/>
            <a:r>
              <a:rPr lang="en-US" sz="2000" b="1" dirty="0" err="1">
                <a:latin typeface="Courier New" pitchFamily="49" charset="0"/>
              </a:rPr>
              <a:t>prevNode.next</a:t>
            </a:r>
            <a:r>
              <a:rPr lang="en-US" sz="2000" b="1" dirty="0">
                <a:latin typeface="Courier New" pitchFamily="49" charset="0"/>
              </a:rPr>
              <a:t> = </a:t>
            </a:r>
            <a:r>
              <a:rPr lang="en-US" sz="2000" b="1" dirty="0" err="1">
                <a:latin typeface="Courier New" pitchFamily="49" charset="0"/>
              </a:rPr>
              <a:t>newNode</a:t>
            </a:r>
            <a:r>
              <a:rPr lang="en-US" sz="2000" b="1" dirty="0">
                <a:latin typeface="Courier New" pitchFamily="49" charset="0"/>
              </a:rPr>
              <a:t>;	// statement 2	</a:t>
            </a:r>
          </a:p>
          <a:p>
            <a:pPr algn="l"/>
            <a:r>
              <a:rPr lang="en-US" sz="2000" b="1" dirty="0" err="1">
                <a:latin typeface="Courier New" pitchFamily="49" charset="0"/>
              </a:rPr>
              <a:t>curr.prev</a:t>
            </a:r>
            <a:r>
              <a:rPr lang="en-US" sz="2000" b="1" dirty="0">
                <a:latin typeface="Courier New" pitchFamily="49" charset="0"/>
              </a:rPr>
              <a:t> = </a:t>
            </a:r>
            <a:r>
              <a:rPr lang="en-US" sz="2000" b="1" dirty="0" err="1">
                <a:latin typeface="Courier New" pitchFamily="49" charset="0"/>
              </a:rPr>
              <a:t>newNode</a:t>
            </a:r>
            <a:r>
              <a:rPr lang="en-US" sz="2000" b="1" dirty="0">
                <a:latin typeface="Courier New" pitchFamily="49" charset="0"/>
              </a:rPr>
              <a:t>;		// statement 3</a:t>
            </a:r>
          </a:p>
          <a:p>
            <a:pPr algn="l"/>
            <a:r>
              <a:rPr lang="en-US" sz="2000" b="1" dirty="0" err="1">
                <a:latin typeface="Courier New" pitchFamily="49" charset="0"/>
              </a:rPr>
              <a:t>newNode.next</a:t>
            </a:r>
            <a:r>
              <a:rPr lang="en-US" sz="2000" b="1" dirty="0">
                <a:latin typeface="Courier New" pitchFamily="49" charset="0"/>
              </a:rPr>
              <a:t> = </a:t>
            </a:r>
            <a:r>
              <a:rPr lang="en-US" sz="2000" b="1" dirty="0" err="1">
                <a:latin typeface="Courier New" pitchFamily="49" charset="0"/>
              </a:rPr>
              <a:t>curr</a:t>
            </a:r>
            <a:r>
              <a:rPr lang="en-US" sz="2000" b="1" dirty="0">
                <a:latin typeface="Courier New" pitchFamily="49" charset="0"/>
              </a:rPr>
              <a:t>;		// statement 4</a:t>
            </a:r>
          </a:p>
        </p:txBody>
      </p:sp>
      <p:pic>
        <p:nvPicPr>
          <p:cNvPr id="131077" name="Picture 5" descr="AAERUZB0"/>
          <p:cNvPicPr>
            <a:picLocks noChangeAspect="1" noChangeArrowheads="1"/>
          </p:cNvPicPr>
          <p:nvPr/>
        </p:nvPicPr>
        <p:blipFill>
          <a:blip r:embed="rId3" cstate="print"/>
          <a:srcRect/>
          <a:stretch>
            <a:fillRect/>
          </a:stretch>
        </p:blipFill>
        <p:spPr bwMode="auto">
          <a:xfrm>
            <a:off x="1219199" y="4187825"/>
            <a:ext cx="7903401" cy="2670175"/>
          </a:xfrm>
          <a:prstGeom prst="rect">
            <a:avLst/>
          </a:prstGeom>
          <a:noFill/>
        </p:spPr>
      </p:pic>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bwMode="auto">
          <a:xfrm>
            <a:off x="1371600" y="0"/>
            <a:ext cx="7498080" cy="1143000"/>
          </a:xfrm>
          <a:noFill/>
          <a:ln>
            <a:miter lim="800000"/>
            <a:headEnd/>
            <a:tailEnd/>
          </a:ln>
        </p:spPr>
        <p:txBody>
          <a:bodyPr vert="horz" wrap="square" lIns="91440" tIns="45720" rIns="91440" bIns="45720" numCol="1" anchor="t" anchorCtr="0" compatLnSpc="1">
            <a:prstTxWarp prst="textNoShape">
              <a:avLst/>
            </a:prstTxWarp>
            <a:normAutofit fontScale="90000"/>
          </a:bodyPr>
          <a:lstStyle/>
          <a:p>
            <a:r>
              <a:rPr lang="en-US" dirty="0"/>
              <a:t>Doubly Linked </a:t>
            </a:r>
            <a:r>
              <a:rPr lang="en-US" dirty="0" smtClean="0"/>
              <a:t>Lists  (continued</a:t>
            </a:r>
            <a:r>
              <a:rPr lang="en-US" dirty="0"/>
              <a:t>)</a:t>
            </a:r>
          </a:p>
        </p:txBody>
      </p:sp>
      <p:sp>
        <p:nvSpPr>
          <p:cNvPr id="132099" name="Rectangle 3"/>
          <p:cNvSpPr>
            <a:spLocks noGrp="1" noChangeArrowheads="1"/>
          </p:cNvSpPr>
          <p:nvPr>
            <p:ph idx="1"/>
          </p:nvPr>
        </p:nvSpPr>
        <p:spPr bwMode="auto">
          <a:xfrm>
            <a:off x="914400" y="1066800"/>
            <a:ext cx="8229600" cy="1828800"/>
          </a:xfrm>
          <a:noFill/>
          <a:ln>
            <a:miter lim="800000"/>
            <a:headEnd/>
            <a:tailEnd/>
          </a:ln>
        </p:spPr>
        <p:txBody>
          <a:bodyPr vert="horz" wrap="square" lIns="91440" tIns="45720" rIns="91440" bIns="45720" numCol="1" anchor="t" anchorCtr="0" compatLnSpc="1">
            <a:prstTxWarp prst="textNoShape">
              <a:avLst/>
            </a:prstTxWarp>
          </a:bodyPr>
          <a:lstStyle/>
          <a:p>
            <a:r>
              <a:rPr lang="en-US" dirty="0"/>
              <a:t>To delete a node </a:t>
            </a:r>
            <a:r>
              <a:rPr lang="en-US" dirty="0" err="1"/>
              <a:t>curr</a:t>
            </a:r>
            <a:r>
              <a:rPr lang="en-US" dirty="0"/>
              <a:t>, link the predecessor (</a:t>
            </a:r>
            <a:r>
              <a:rPr lang="en-US" dirty="0" err="1"/>
              <a:t>curr.prev</a:t>
            </a:r>
            <a:r>
              <a:rPr lang="en-US" dirty="0"/>
              <a:t>) of </a:t>
            </a:r>
            <a:r>
              <a:rPr lang="en-US" dirty="0" err="1"/>
              <a:t>curr</a:t>
            </a:r>
            <a:r>
              <a:rPr lang="en-US" dirty="0"/>
              <a:t> to the successor of </a:t>
            </a:r>
            <a:r>
              <a:rPr lang="en-US" dirty="0" err="1"/>
              <a:t>curr</a:t>
            </a:r>
            <a:r>
              <a:rPr lang="en-US" dirty="0"/>
              <a:t> (</a:t>
            </a:r>
            <a:r>
              <a:rPr lang="en-US" dirty="0" err="1"/>
              <a:t>curr.next</a:t>
            </a:r>
            <a:r>
              <a:rPr lang="en-US" dirty="0"/>
              <a:t>).</a:t>
            </a:r>
          </a:p>
        </p:txBody>
      </p:sp>
      <p:sp>
        <p:nvSpPr>
          <p:cNvPr id="132100" name="Text Box 4"/>
          <p:cNvSpPr txBox="1">
            <a:spLocks noChangeArrowheads="1"/>
          </p:cNvSpPr>
          <p:nvPr/>
        </p:nvSpPr>
        <p:spPr bwMode="auto">
          <a:xfrm>
            <a:off x="1447800" y="2743200"/>
            <a:ext cx="7109639" cy="1323439"/>
          </a:xfrm>
          <a:prstGeom prst="rect">
            <a:avLst/>
          </a:prstGeom>
          <a:noFill/>
          <a:ln w="9525" algn="ctr">
            <a:noFill/>
            <a:miter lim="800000"/>
            <a:headEnd/>
            <a:tailEnd/>
          </a:ln>
          <a:effectLst/>
        </p:spPr>
        <p:txBody>
          <a:bodyPr wrap="none">
            <a:spAutoFit/>
          </a:bodyPr>
          <a:lstStyle/>
          <a:p>
            <a:pPr algn="l"/>
            <a:r>
              <a:rPr lang="en-US" sz="2000" b="1" dirty="0" err="1">
                <a:latin typeface="Courier New" pitchFamily="49" charset="0"/>
              </a:rPr>
              <a:t>prevNode</a:t>
            </a:r>
            <a:r>
              <a:rPr lang="en-US" sz="2000" b="1" dirty="0">
                <a:latin typeface="Courier New" pitchFamily="49" charset="0"/>
              </a:rPr>
              <a:t> = </a:t>
            </a:r>
            <a:r>
              <a:rPr lang="en-US" sz="2000" b="1" dirty="0" err="1">
                <a:latin typeface="Courier New" pitchFamily="49" charset="0"/>
              </a:rPr>
              <a:t>curr.prev</a:t>
            </a:r>
            <a:r>
              <a:rPr lang="en-US" sz="2000" b="1" dirty="0">
                <a:latin typeface="Courier New" pitchFamily="49" charset="0"/>
              </a:rPr>
              <a:t>;</a:t>
            </a:r>
          </a:p>
          <a:p>
            <a:pPr algn="l"/>
            <a:r>
              <a:rPr lang="en-US" sz="2000" b="1" dirty="0" err="1">
                <a:latin typeface="Courier New" pitchFamily="49" charset="0"/>
              </a:rPr>
              <a:t>succNode</a:t>
            </a:r>
            <a:r>
              <a:rPr lang="en-US" sz="2000" b="1" dirty="0">
                <a:latin typeface="Courier New" pitchFamily="49" charset="0"/>
              </a:rPr>
              <a:t> = </a:t>
            </a:r>
            <a:r>
              <a:rPr lang="en-US" sz="2000" b="1" dirty="0" err="1">
                <a:latin typeface="Courier New" pitchFamily="49" charset="0"/>
              </a:rPr>
              <a:t>curr.next</a:t>
            </a:r>
            <a:r>
              <a:rPr lang="en-US" sz="2000" b="1" dirty="0">
                <a:latin typeface="Courier New" pitchFamily="49" charset="0"/>
              </a:rPr>
              <a:t>;</a:t>
            </a:r>
          </a:p>
          <a:p>
            <a:pPr algn="l"/>
            <a:r>
              <a:rPr lang="en-US" sz="2000" b="1" dirty="0" err="1">
                <a:latin typeface="Courier New" pitchFamily="49" charset="0"/>
              </a:rPr>
              <a:t>succNode.prev</a:t>
            </a:r>
            <a:r>
              <a:rPr lang="en-US" sz="2000" b="1" dirty="0">
                <a:latin typeface="Courier New" pitchFamily="49" charset="0"/>
              </a:rPr>
              <a:t> = </a:t>
            </a:r>
            <a:r>
              <a:rPr lang="en-US" sz="2000" b="1" dirty="0" err="1">
                <a:latin typeface="Courier New" pitchFamily="49" charset="0"/>
              </a:rPr>
              <a:t>prevNode</a:t>
            </a:r>
            <a:r>
              <a:rPr lang="en-US" sz="2000" b="1" dirty="0">
                <a:latin typeface="Courier New" pitchFamily="49" charset="0"/>
              </a:rPr>
              <a:t>;	// statement 1</a:t>
            </a:r>
          </a:p>
          <a:p>
            <a:pPr algn="l"/>
            <a:r>
              <a:rPr lang="en-US" sz="2000" b="1" dirty="0" err="1">
                <a:latin typeface="Courier New" pitchFamily="49" charset="0"/>
              </a:rPr>
              <a:t>prevNode.next</a:t>
            </a:r>
            <a:r>
              <a:rPr lang="en-US" sz="2000" b="1" dirty="0">
                <a:latin typeface="Courier New" pitchFamily="49" charset="0"/>
              </a:rPr>
              <a:t> = </a:t>
            </a:r>
            <a:r>
              <a:rPr lang="en-US" sz="2000" b="1" dirty="0" err="1">
                <a:latin typeface="Courier New" pitchFamily="49" charset="0"/>
              </a:rPr>
              <a:t>succNode</a:t>
            </a:r>
            <a:r>
              <a:rPr lang="en-US" sz="2000" b="1" dirty="0">
                <a:latin typeface="Courier New" pitchFamily="49" charset="0"/>
              </a:rPr>
              <a:t>;	// statement 2 </a:t>
            </a:r>
          </a:p>
        </p:txBody>
      </p:sp>
      <p:pic>
        <p:nvPicPr>
          <p:cNvPr id="132101" name="Picture 5" descr="AAERUZD0"/>
          <p:cNvPicPr>
            <a:picLocks noChangeAspect="1" noChangeArrowheads="1"/>
          </p:cNvPicPr>
          <p:nvPr/>
        </p:nvPicPr>
        <p:blipFill>
          <a:blip r:embed="rId3" cstate="print"/>
          <a:srcRect/>
          <a:stretch>
            <a:fillRect/>
          </a:stretch>
        </p:blipFill>
        <p:spPr bwMode="auto">
          <a:xfrm>
            <a:off x="533400" y="4495800"/>
            <a:ext cx="8349501" cy="1676400"/>
          </a:xfrm>
          <a:prstGeom prst="rect">
            <a:avLst/>
          </a:prstGeom>
          <a:noFill/>
        </p:spPr>
      </p:pic>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bwMode="auto">
          <a:xfrm>
            <a:off x="1295400" y="304800"/>
            <a:ext cx="7848600" cy="1143000"/>
          </a:xfrm>
          <a:noFill/>
          <a:ln>
            <a:miter lim="800000"/>
            <a:headEnd/>
            <a:tailEnd/>
          </a:ln>
        </p:spPr>
        <p:txBody>
          <a:bodyPr vert="horz" wrap="square" lIns="91440" tIns="45720" rIns="91440" bIns="45720" numCol="1" anchor="t" anchorCtr="0" compatLnSpc="1">
            <a:prstTxWarp prst="textNoShape">
              <a:avLst/>
            </a:prstTxWarp>
            <a:normAutofit/>
          </a:bodyPr>
          <a:lstStyle/>
          <a:p>
            <a:r>
              <a:rPr lang="en-US" dirty="0"/>
              <a:t>Doubly Linked </a:t>
            </a:r>
            <a:r>
              <a:rPr lang="en-US" dirty="0" smtClean="0"/>
              <a:t>Lists   (continued</a:t>
            </a:r>
            <a:r>
              <a:rPr lang="en-US" dirty="0"/>
              <a:t>)</a:t>
            </a:r>
          </a:p>
        </p:txBody>
      </p:sp>
      <p:sp>
        <p:nvSpPr>
          <p:cNvPr id="133123" name="Rectangle 3"/>
          <p:cNvSpPr>
            <a:spLocks noGrp="1" noChangeArrowheads="1"/>
          </p:cNvSpPr>
          <p:nvPr>
            <p:ph idx="1"/>
          </p:nvPr>
        </p:nvSpPr>
        <p:spPr bwMode="auto">
          <a:xfrm>
            <a:off x="914400" y="1676400"/>
            <a:ext cx="8229600" cy="3733800"/>
          </a:xfrm>
          <a:noFill/>
          <a:ln>
            <a:miter lim="800000"/>
            <a:headEnd/>
            <a:tailEnd/>
          </a:ln>
        </p:spPr>
        <p:txBody>
          <a:bodyPr vert="horz" wrap="square" lIns="91440" tIns="45720" rIns="91440" bIns="45720" numCol="1" anchor="t" anchorCtr="0" compatLnSpc="1">
            <a:prstTxWarp prst="textNoShape">
              <a:avLst/>
            </a:prstTxWarp>
          </a:bodyPr>
          <a:lstStyle/>
          <a:p>
            <a:r>
              <a:rPr lang="en-US" dirty="0"/>
              <a:t>In a singly-linked list, adding and removing a node at the front of the list are O(1) operation.</a:t>
            </a:r>
          </a:p>
          <a:p>
            <a:r>
              <a:rPr lang="en-US" dirty="0"/>
              <a:t>With a doubly-linked list, you can add and remove a node at the back of the list with same runtime efficiency. Simply update the reference back.</a:t>
            </a:r>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600200" y="0"/>
            <a:ext cx="5562600" cy="1066800"/>
          </a:xfrm>
        </p:spPr>
        <p:txBody>
          <a:bodyPr/>
          <a:lstStyle/>
          <a:p>
            <a:r>
              <a:rPr lang="en-US" dirty="0"/>
              <a:t>Doubly Linked Lists</a:t>
            </a:r>
          </a:p>
        </p:txBody>
      </p:sp>
      <p:sp>
        <p:nvSpPr>
          <p:cNvPr id="18435" name="Rectangle 3"/>
          <p:cNvSpPr>
            <a:spLocks noGrp="1" noChangeArrowheads="1"/>
          </p:cNvSpPr>
          <p:nvPr>
            <p:ph type="body" sz="half" idx="1"/>
          </p:nvPr>
        </p:nvSpPr>
        <p:spPr>
          <a:xfrm>
            <a:off x="1066800" y="1371600"/>
            <a:ext cx="8077200" cy="5105400"/>
          </a:xfrm>
        </p:spPr>
        <p:txBody>
          <a:bodyPr>
            <a:normAutofit lnSpcReduction="10000"/>
          </a:bodyPr>
          <a:lstStyle/>
          <a:p>
            <a:pPr>
              <a:lnSpc>
                <a:spcPct val="80000"/>
              </a:lnSpc>
            </a:pPr>
            <a:r>
              <a:rPr lang="en-US" dirty="0"/>
              <a:t>Solves the problem of traversing backwards in an ordinary linked list</a:t>
            </a:r>
            <a:r>
              <a:rPr lang="en-US" dirty="0" smtClean="0"/>
              <a:t>.</a:t>
            </a:r>
          </a:p>
          <a:p>
            <a:pPr>
              <a:lnSpc>
                <a:spcPct val="80000"/>
              </a:lnSpc>
            </a:pPr>
            <a:endParaRPr lang="en-US" dirty="0"/>
          </a:p>
          <a:p>
            <a:pPr>
              <a:lnSpc>
                <a:spcPct val="80000"/>
              </a:lnSpc>
            </a:pPr>
            <a:r>
              <a:rPr lang="en-US" dirty="0"/>
              <a:t>A link to the previous item as well as to the next item is maintained</a:t>
            </a:r>
            <a:r>
              <a:rPr lang="en-US" dirty="0" smtClean="0"/>
              <a:t>.</a:t>
            </a:r>
          </a:p>
          <a:p>
            <a:pPr>
              <a:lnSpc>
                <a:spcPct val="80000"/>
              </a:lnSpc>
            </a:pPr>
            <a:endParaRPr lang="en-US" dirty="0"/>
          </a:p>
          <a:p>
            <a:pPr>
              <a:lnSpc>
                <a:spcPct val="80000"/>
              </a:lnSpc>
            </a:pPr>
            <a:r>
              <a:rPr lang="en-US" dirty="0"/>
              <a:t>The only disadvantage is that every time an item is inserted or deleted, two links have to be changed instead of one</a:t>
            </a:r>
            <a:r>
              <a:rPr lang="en-US" dirty="0" smtClean="0"/>
              <a:t>.</a:t>
            </a:r>
          </a:p>
          <a:p>
            <a:pPr>
              <a:lnSpc>
                <a:spcPct val="80000"/>
              </a:lnSpc>
            </a:pPr>
            <a:endParaRPr lang="en-US" dirty="0"/>
          </a:p>
          <a:p>
            <a:pPr>
              <a:lnSpc>
                <a:spcPct val="80000"/>
              </a:lnSpc>
            </a:pPr>
            <a:r>
              <a:rPr lang="en-US" dirty="0"/>
              <a:t>A doubly-linked list can also be created as a double – ended list</a:t>
            </a:r>
            <a:r>
              <a:rPr lang="en-US" dirty="0" smtClean="0"/>
              <a:t>.</a:t>
            </a:r>
            <a:endParaRPr lang="en-US" dirty="0"/>
          </a:p>
        </p:txBody>
      </p:sp>
      <p:sp>
        <p:nvSpPr>
          <p:cNvPr id="4" name="TextBox 3"/>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407FFD8-F4DE-4545-8863-C7497D83ABCA}" type="slidenum">
              <a:rPr lang="en-US"/>
              <a:pPr/>
              <a:t>8</a:t>
            </a:fld>
            <a:endParaRPr lang="en-US"/>
          </a:p>
        </p:txBody>
      </p:sp>
      <p:sp>
        <p:nvSpPr>
          <p:cNvPr id="7170" name="Rectangle 2"/>
          <p:cNvSpPr>
            <a:spLocks noGrp="1" noChangeArrowheads="1"/>
          </p:cNvSpPr>
          <p:nvPr>
            <p:ph type="title"/>
          </p:nvPr>
        </p:nvSpPr>
        <p:spPr>
          <a:xfrm>
            <a:off x="990600" y="0"/>
            <a:ext cx="7772400" cy="1143000"/>
          </a:xfrm>
        </p:spPr>
        <p:txBody>
          <a:bodyPr>
            <a:normAutofit fontScale="90000"/>
          </a:bodyPr>
          <a:lstStyle/>
          <a:p>
            <a:r>
              <a:rPr lang="en-US" b="1" dirty="0">
                <a:cs typeface="Times New Roman" pitchFamily="18" charset="0"/>
              </a:rPr>
              <a:t>The composition of a Linked List</a:t>
            </a:r>
          </a:p>
        </p:txBody>
      </p:sp>
      <p:sp>
        <p:nvSpPr>
          <p:cNvPr id="7171" name="Rectangle 3"/>
          <p:cNvSpPr>
            <a:spLocks noGrp="1" noChangeArrowheads="1"/>
          </p:cNvSpPr>
          <p:nvPr>
            <p:ph type="body" idx="1"/>
          </p:nvPr>
        </p:nvSpPr>
        <p:spPr>
          <a:xfrm>
            <a:off x="1066800" y="1447800"/>
            <a:ext cx="7772400" cy="1600200"/>
          </a:xfrm>
        </p:spPr>
        <p:txBody>
          <a:bodyPr/>
          <a:lstStyle/>
          <a:p>
            <a:r>
              <a:rPr lang="en-US" dirty="0">
                <a:cs typeface="Times New Roman" pitchFamily="18" charset="0"/>
              </a:rPr>
              <a:t>A linked list is called "linked" because each node in the series has a pointer that points to the next node in the list. </a:t>
            </a:r>
          </a:p>
        </p:txBody>
      </p:sp>
      <p:sp>
        <p:nvSpPr>
          <p:cNvPr id="7173" name="Rectangle 5"/>
          <p:cNvSpPr>
            <a:spLocks noChangeArrowheads="1"/>
          </p:cNvSpPr>
          <p:nvPr/>
        </p:nvSpPr>
        <p:spPr bwMode="auto">
          <a:xfrm>
            <a:off x="1619250" y="2971800"/>
            <a:ext cx="9144000" cy="0"/>
          </a:xfrm>
          <a:prstGeom prst="rect">
            <a:avLst/>
          </a:prstGeom>
          <a:noFill/>
          <a:ln w="9525">
            <a:noFill/>
            <a:miter lim="800000"/>
            <a:headEnd/>
            <a:tailEnd/>
          </a:ln>
          <a:effectLst/>
        </p:spPr>
        <p:txBody>
          <a:bodyPr>
            <a:spAutoFit/>
          </a:bodyPr>
          <a:lstStyle/>
          <a:p>
            <a:endParaRPr lang="en-US"/>
          </a:p>
        </p:txBody>
      </p:sp>
      <p:pic>
        <p:nvPicPr>
          <p:cNvPr id="7172" name="Picture 4" descr="Figure 17-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43000" y="3733800"/>
            <a:ext cx="7381875" cy="1143000"/>
          </a:xfrm>
          <a:prstGeom prst="rect">
            <a:avLst/>
          </a:prstGeom>
          <a:noFill/>
        </p:spPr>
      </p:pic>
      <p:sp>
        <p:nvSpPr>
          <p:cNvPr id="7" name="TextBox 6"/>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901189A-59D5-40C5-9216-358CA7C0EF71}" type="slidenum">
              <a:rPr lang="en-US"/>
              <a:pPr/>
              <a:t>9</a:t>
            </a:fld>
            <a:endParaRPr lang="en-US"/>
          </a:p>
        </p:txBody>
      </p:sp>
      <p:sp>
        <p:nvSpPr>
          <p:cNvPr id="8194" name="Rectangle 2"/>
          <p:cNvSpPr>
            <a:spLocks noGrp="1" noChangeArrowheads="1"/>
          </p:cNvSpPr>
          <p:nvPr>
            <p:ph type="title"/>
          </p:nvPr>
        </p:nvSpPr>
        <p:spPr>
          <a:xfrm>
            <a:off x="1143000" y="0"/>
            <a:ext cx="7772400" cy="1143000"/>
          </a:xfrm>
        </p:spPr>
        <p:txBody>
          <a:bodyPr/>
          <a:lstStyle/>
          <a:p>
            <a:r>
              <a:rPr lang="en-US" b="1" dirty="0">
                <a:cs typeface="Times New Roman" pitchFamily="18" charset="0"/>
              </a:rPr>
              <a:t>Declarations</a:t>
            </a:r>
            <a:endParaRPr lang="en-US" dirty="0">
              <a:cs typeface="Times New Roman" pitchFamily="18" charset="0"/>
            </a:endParaRPr>
          </a:p>
        </p:txBody>
      </p:sp>
      <p:sp>
        <p:nvSpPr>
          <p:cNvPr id="8195" name="Rectangle 3"/>
          <p:cNvSpPr>
            <a:spLocks noGrp="1" noChangeArrowheads="1"/>
          </p:cNvSpPr>
          <p:nvPr>
            <p:ph type="body" idx="1"/>
          </p:nvPr>
        </p:nvSpPr>
        <p:spPr>
          <a:xfrm>
            <a:off x="914400" y="1219200"/>
            <a:ext cx="7772400" cy="1905000"/>
          </a:xfrm>
        </p:spPr>
        <p:txBody>
          <a:bodyPr>
            <a:normAutofit fontScale="92500" lnSpcReduction="20000"/>
          </a:bodyPr>
          <a:lstStyle/>
          <a:p>
            <a:pPr>
              <a:lnSpc>
                <a:spcPct val="90000"/>
              </a:lnSpc>
            </a:pPr>
            <a:r>
              <a:rPr lang="en-US" dirty="0">
                <a:cs typeface="Times New Roman" pitchFamily="18" charset="0"/>
              </a:rPr>
              <a:t>First you must declare a data structure that will be used for the nodes. For example, the following </a:t>
            </a:r>
            <a:r>
              <a:rPr lang="en-US" dirty="0" err="1">
                <a:latin typeface="Courier New" pitchFamily="49" charset="0"/>
                <a:cs typeface="Courier New" pitchFamily="49" charset="0"/>
              </a:rPr>
              <a:t>struct</a:t>
            </a:r>
            <a:r>
              <a:rPr lang="en-US" dirty="0">
                <a:cs typeface="Times New Roman" pitchFamily="18" charset="0"/>
              </a:rPr>
              <a:t> could be used to create a list where each node holds a </a:t>
            </a:r>
            <a:r>
              <a:rPr lang="en-US" dirty="0">
                <a:latin typeface="Courier New" pitchFamily="49" charset="0"/>
                <a:cs typeface="Courier New" pitchFamily="49" charset="0"/>
              </a:rPr>
              <a:t>float</a:t>
            </a:r>
            <a:r>
              <a:rPr lang="en-US" dirty="0">
                <a:cs typeface="Times New Roman" pitchFamily="18" charset="0"/>
              </a:rPr>
              <a:t>:</a:t>
            </a:r>
          </a:p>
        </p:txBody>
      </p:sp>
      <p:sp>
        <p:nvSpPr>
          <p:cNvPr id="8197" name="Text Box 5"/>
          <p:cNvSpPr txBox="1">
            <a:spLocks noChangeArrowheads="1"/>
          </p:cNvSpPr>
          <p:nvPr/>
        </p:nvSpPr>
        <p:spPr bwMode="auto">
          <a:xfrm>
            <a:off x="1524000" y="3276600"/>
            <a:ext cx="6705600" cy="3754874"/>
          </a:xfrm>
          <a:prstGeom prst="rect">
            <a:avLst/>
          </a:prstGeom>
          <a:noFill/>
          <a:ln w="9525">
            <a:noFill/>
            <a:miter lim="800000"/>
            <a:headEnd/>
            <a:tailEnd/>
          </a:ln>
          <a:effectLst/>
        </p:spPr>
        <p:txBody>
          <a:bodyPr>
            <a:spAutoFit/>
          </a:bodyPr>
          <a:lstStyle/>
          <a:p>
            <a:pPr>
              <a:spcBef>
                <a:spcPct val="50000"/>
              </a:spcBef>
            </a:pPr>
            <a:r>
              <a:rPr lang="en-US" sz="2800" dirty="0">
                <a:latin typeface="Courier New" pitchFamily="49" charset="0"/>
                <a:cs typeface="Courier New" pitchFamily="49" charset="0"/>
              </a:rPr>
              <a:t>	</a:t>
            </a:r>
            <a:r>
              <a:rPr lang="en-US" sz="2800" dirty="0" err="1">
                <a:latin typeface="Courier New" pitchFamily="49" charset="0"/>
                <a:cs typeface="Courier New" pitchFamily="49" charset="0"/>
              </a:rPr>
              <a:t>struct</a:t>
            </a:r>
            <a:r>
              <a:rPr lang="en-US" sz="2800" dirty="0">
                <a:latin typeface="Courier New" pitchFamily="49" charset="0"/>
                <a:cs typeface="Courier New" pitchFamily="49" charset="0"/>
              </a:rPr>
              <a:t> </a:t>
            </a:r>
            <a:r>
              <a:rPr lang="en-US" sz="2800" dirty="0" err="1">
                <a:latin typeface="Courier New" pitchFamily="49" charset="0"/>
                <a:cs typeface="Courier New" pitchFamily="49" charset="0"/>
              </a:rPr>
              <a:t>ListNode</a:t>
            </a:r>
            <a:endParaRPr lang="en-US" sz="2800" dirty="0">
              <a:cs typeface="Times New Roman" pitchFamily="18" charset="0"/>
            </a:endParaRPr>
          </a:p>
          <a:p>
            <a:pPr>
              <a:spcBef>
                <a:spcPct val="50000"/>
              </a:spcBef>
            </a:pPr>
            <a:r>
              <a:rPr lang="en-US" sz="2800" dirty="0">
                <a:latin typeface="Courier New" pitchFamily="49" charset="0"/>
                <a:cs typeface="Courier New" pitchFamily="49" charset="0"/>
              </a:rPr>
              <a:t>	{</a:t>
            </a:r>
            <a:endParaRPr lang="en-US" sz="2800" dirty="0">
              <a:cs typeface="Times New Roman" pitchFamily="18" charset="0"/>
            </a:endParaRPr>
          </a:p>
          <a:p>
            <a:pPr>
              <a:spcBef>
                <a:spcPct val="50000"/>
              </a:spcBef>
            </a:pPr>
            <a:r>
              <a:rPr lang="en-US" sz="2800" dirty="0">
                <a:latin typeface="Courier New" pitchFamily="49" charset="0"/>
                <a:cs typeface="Courier New" pitchFamily="49" charset="0"/>
              </a:rPr>
              <a:t>		float value;</a:t>
            </a:r>
            <a:endParaRPr lang="en-US" sz="2800" dirty="0">
              <a:cs typeface="Times New Roman" pitchFamily="18" charset="0"/>
            </a:endParaRPr>
          </a:p>
          <a:p>
            <a:pPr>
              <a:spcBef>
                <a:spcPct val="50000"/>
              </a:spcBef>
            </a:pPr>
            <a:r>
              <a:rPr lang="en-US" sz="2800" dirty="0">
                <a:latin typeface="Courier New" pitchFamily="49" charset="0"/>
                <a:cs typeface="Courier New" pitchFamily="49" charset="0"/>
              </a:rPr>
              <a:t>		</a:t>
            </a:r>
            <a:r>
              <a:rPr lang="en-US" sz="2800" dirty="0" err="1">
                <a:latin typeface="Courier New" pitchFamily="49" charset="0"/>
                <a:cs typeface="Courier New" pitchFamily="49" charset="0"/>
              </a:rPr>
              <a:t>struct</a:t>
            </a:r>
            <a:r>
              <a:rPr lang="en-US" sz="2800" dirty="0">
                <a:latin typeface="Courier New" pitchFamily="49" charset="0"/>
                <a:cs typeface="Courier New" pitchFamily="49" charset="0"/>
              </a:rPr>
              <a:t> </a:t>
            </a:r>
            <a:r>
              <a:rPr lang="en-US" sz="2800" dirty="0" err="1">
                <a:latin typeface="Courier New" pitchFamily="49" charset="0"/>
                <a:cs typeface="Courier New" pitchFamily="49" charset="0"/>
              </a:rPr>
              <a:t>ListNode</a:t>
            </a:r>
            <a:r>
              <a:rPr lang="en-US" sz="2800" dirty="0">
                <a:latin typeface="Courier New" pitchFamily="49" charset="0"/>
                <a:cs typeface="Courier New" pitchFamily="49" charset="0"/>
              </a:rPr>
              <a:t> *next;</a:t>
            </a:r>
            <a:endParaRPr lang="en-US" sz="2800" dirty="0">
              <a:cs typeface="Times New Roman" pitchFamily="18" charset="0"/>
            </a:endParaRPr>
          </a:p>
          <a:p>
            <a:pPr>
              <a:spcBef>
                <a:spcPct val="50000"/>
              </a:spcBef>
            </a:pPr>
            <a:r>
              <a:rPr lang="en-US" sz="2800" dirty="0">
                <a:latin typeface="Courier New" pitchFamily="49" charset="0"/>
                <a:cs typeface="Courier New" pitchFamily="49" charset="0"/>
              </a:rPr>
              <a:t>	};</a:t>
            </a:r>
            <a:endParaRPr lang="en-US" sz="2800" dirty="0">
              <a:cs typeface="Times New Roman" pitchFamily="18" charset="0"/>
            </a:endParaRPr>
          </a:p>
          <a:p>
            <a:pPr>
              <a:spcBef>
                <a:spcPct val="50000"/>
              </a:spcBef>
            </a:pPr>
            <a:endParaRPr lang="en-US" sz="2800" dirty="0"/>
          </a:p>
        </p:txBody>
      </p:sp>
      <p:sp>
        <p:nvSpPr>
          <p:cNvPr id="6" name="TextBox 5"/>
          <p:cNvSpPr txBox="1"/>
          <p:nvPr/>
        </p:nvSpPr>
        <p:spPr>
          <a:xfrm>
            <a:off x="7010400" y="3810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5096</TotalTime>
  <Words>2419</Words>
  <Application>Microsoft Office PowerPoint</Application>
  <PresentationFormat>On-screen Show (4:3)</PresentationFormat>
  <Paragraphs>588</Paragraphs>
  <Slides>73</Slides>
  <Notes>6</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73</vt:i4>
      </vt:variant>
    </vt:vector>
  </HeadingPairs>
  <TitlesOfParts>
    <vt:vector size="82" baseType="lpstr">
      <vt:lpstr>Arial</vt:lpstr>
      <vt:lpstr>Calibri</vt:lpstr>
      <vt:lpstr>Courier New</vt:lpstr>
      <vt:lpstr>Monotype Sorts</vt:lpstr>
      <vt:lpstr>Tahoma</vt:lpstr>
      <vt:lpstr>Times New Roman</vt:lpstr>
      <vt:lpstr>Wingdings</vt:lpstr>
      <vt:lpstr>Dad`s Tie</vt:lpstr>
      <vt:lpstr>Photo Editor Photo</vt:lpstr>
      <vt:lpstr>Data Structures and Algorithms IT12112</vt:lpstr>
      <vt:lpstr>Linked List</vt:lpstr>
      <vt:lpstr>Linked List</vt:lpstr>
      <vt:lpstr>Linked Lists</vt:lpstr>
      <vt:lpstr>Linked Lists</vt:lpstr>
      <vt:lpstr>Linked Lists</vt:lpstr>
      <vt:lpstr>Linked Lists</vt:lpstr>
      <vt:lpstr>The composition of a Linked List</vt:lpstr>
      <vt:lpstr>Declarations</vt:lpstr>
      <vt:lpstr>Declarations</vt:lpstr>
      <vt:lpstr> Linked List Operations </vt:lpstr>
      <vt:lpstr>PowerPoint Presentation</vt:lpstr>
      <vt:lpstr>Appending a Node to the List</vt:lpstr>
      <vt:lpstr>PowerPoint Presentation</vt:lpstr>
      <vt:lpstr>Implementation</vt:lpstr>
      <vt:lpstr>Stepping Through the Program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Traversing the List</vt:lpstr>
      <vt:lpstr>PowerPoint Presentation</vt:lpstr>
      <vt:lpstr>Implementation</vt:lpstr>
      <vt:lpstr>Output</vt:lpstr>
      <vt:lpstr>Inserting a Node</vt:lpstr>
      <vt:lpstr>PowerPoint Presentation</vt:lpstr>
      <vt:lpstr>PowerPoint Presentation</vt:lpstr>
      <vt:lpstr>PowerPoint Presentation</vt:lpstr>
      <vt:lpstr>PowerPoint Presentation</vt:lpstr>
      <vt:lpstr>Implementation</vt:lpstr>
      <vt:lpstr>Output</vt:lpstr>
      <vt:lpstr>PowerPoint Presentation</vt:lpstr>
      <vt:lpstr>PowerPoint Presentation</vt:lpstr>
      <vt:lpstr>PowerPoint Presentation</vt:lpstr>
      <vt:lpstr>PowerPoint Presentation</vt:lpstr>
      <vt:lpstr>Deleting a Node</vt:lpstr>
      <vt:lpstr>PowerPoint Presentation</vt:lpstr>
      <vt:lpstr>PowerPoint Presentation</vt:lpstr>
      <vt:lpstr>Implementation</vt:lpstr>
      <vt:lpstr>PowerPoint Presentation</vt:lpstr>
      <vt:lpstr>PowerPoint Presentation</vt:lpstr>
      <vt:lpstr>PowerPoint Presentation</vt:lpstr>
      <vt:lpstr>PowerPoint Presentation</vt:lpstr>
      <vt:lpstr>Destroying the List</vt:lpstr>
      <vt:lpstr>PowerPoint Presentation</vt:lpstr>
      <vt:lpstr>List features</vt:lpstr>
      <vt:lpstr>Double-Ended Lists</vt:lpstr>
      <vt:lpstr>Linked List Efficiency</vt:lpstr>
      <vt:lpstr>Singly Linked List</vt:lpstr>
      <vt:lpstr>Queues</vt:lpstr>
      <vt:lpstr>Linked List Implementation </vt:lpstr>
      <vt:lpstr>Linked List Implementation</vt:lpstr>
      <vt:lpstr>QUEUES USING LINKED LISTS</vt:lpstr>
      <vt:lpstr>PowerPoint Presentation</vt:lpstr>
      <vt:lpstr>PowerPoint Presentation</vt:lpstr>
      <vt:lpstr>STACKS USING LINKED LISTS</vt:lpstr>
      <vt:lpstr>PowerPoint Presentation</vt:lpstr>
      <vt:lpstr>PowerPoint Presentation</vt:lpstr>
      <vt:lpstr>Double-Ended Queue</vt:lpstr>
      <vt:lpstr>Stacks with Deques</vt:lpstr>
      <vt:lpstr>Queues with Deques</vt:lpstr>
      <vt:lpstr>Doubly Linked Lists</vt:lpstr>
      <vt:lpstr>Doubly Linked Lists  (continued)</vt:lpstr>
      <vt:lpstr>Doubly Linked Lists  (continued)</vt:lpstr>
      <vt:lpstr>Doubly Linked Lists  (continued)</vt:lpstr>
      <vt:lpstr>Doubly Linked Lists  (continued)</vt:lpstr>
      <vt:lpstr>Doubly Linked Lists   (continued)</vt:lpstr>
      <vt:lpstr>Doubly Linked Lists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Structures and Algorithms IT2003</dc:title>
  <dc:creator>admin-23</dc:creator>
  <cp:lastModifiedBy>HELLO USER™</cp:lastModifiedBy>
  <cp:revision>215</cp:revision>
  <dcterms:created xsi:type="dcterms:W3CDTF">2011-08-03T21:14:51Z</dcterms:created>
  <dcterms:modified xsi:type="dcterms:W3CDTF">2016-09-20T05:05:30Z</dcterms:modified>
</cp:coreProperties>
</file>